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9"/>
  </p:notesMasterIdLst>
  <p:handoutMasterIdLst>
    <p:handoutMasterId r:id="rId10"/>
  </p:handoutMasterIdLst>
  <p:sldIdLst>
    <p:sldId id="326" r:id="rId5"/>
    <p:sldId id="331" r:id="rId6"/>
    <p:sldId id="328" r:id="rId7"/>
    <p:sldId id="332" r:id="rId8"/>
  </p:sldIdLst>
  <p:sldSz cx="12192000" cy="6858000"/>
  <p:notesSz cx="6797675" cy="9928225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7F00"/>
    <a:srgbClr val="353849"/>
    <a:srgbClr val="82BED2"/>
    <a:srgbClr val="60B0B1"/>
    <a:srgbClr val="186C84"/>
    <a:srgbClr val="4A5372"/>
    <a:srgbClr val="45758A"/>
    <a:srgbClr val="FFAB3A"/>
    <a:srgbClr val="03C7D1"/>
    <a:srgbClr val="7174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583" autoAdjust="0"/>
    <p:restoredTop sz="94694"/>
  </p:normalViewPr>
  <p:slideViewPr>
    <p:cSldViewPr snapToGrid="0" snapToObjects="1">
      <p:cViewPr varScale="1">
        <p:scale>
          <a:sx n="115" d="100"/>
          <a:sy n="115" d="100"/>
        </p:scale>
        <p:origin x="744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62" d="100"/>
          <a:sy n="162" d="100"/>
        </p:scale>
        <p:origin x="4096" y="208"/>
      </p:cViewPr>
      <p:guideLst>
        <p:guide orient="horz" pos="3128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5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4B9CE1-40AA-4BB0-97E6-BEDF83A3E510}" type="datetimeFigureOut">
              <a:rPr lang="fr-FR" smtClean="0"/>
              <a:t>12/02/2025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2" y="943009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5" y="943009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015737-90B2-491D-8BFA-A9B5368C4115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013519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8" name="Espace réservé de l'en-tête 7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5"/>
          </p:nvPr>
        </p:nvSpPr>
        <p:spPr>
          <a:xfrm>
            <a:off x="3850445" y="943009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473A9-71E2-469B-A5A0-627E3E7191E4}" type="slidenum">
              <a:rPr lang="fr-FR" smtClean="0"/>
              <a:t>‹N°›</a:t>
            </a:fld>
            <a:endParaRPr lang="fr-FR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4"/>
          </p:nvPr>
        </p:nvSpPr>
        <p:spPr>
          <a:xfrm>
            <a:off x="2" y="943009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11" name="Espace réservé des commentaires 10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12" name="Espace réservé de la date 11"/>
          <p:cNvSpPr>
            <a:spLocks noGrp="1"/>
          </p:cNvSpPr>
          <p:nvPr>
            <p:ph type="dt" idx="1"/>
          </p:nvPr>
        </p:nvSpPr>
        <p:spPr>
          <a:xfrm>
            <a:off x="3850445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FF85FE-2D1F-45E2-AE26-2088480DB92E}" type="datetimeFigureOut">
              <a:rPr lang="fr-FR" smtClean="0"/>
              <a:t>12/02/2025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06965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jpeg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5.png"/><Relationship Id="rId7" Type="http://schemas.openxmlformats.org/officeDocument/2006/relationships/image" Target="../media/image10.jp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jpg"/><Relationship Id="rId5" Type="http://schemas.openxmlformats.org/officeDocument/2006/relationships/image" Target="../media/image8.jpeg"/><Relationship Id="rId4" Type="http://schemas.openxmlformats.org/officeDocument/2006/relationships/image" Target="../media/image6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3.png"/><Relationship Id="rId4" Type="http://schemas.openxmlformats.org/officeDocument/2006/relationships/image" Target="../media/image6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6.png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pré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113345FA-4FFE-5F45-BECD-A0E15817F89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6"/>
          <a:stretch/>
        </p:blipFill>
        <p:spPr>
          <a:xfrm>
            <a:off x="6581650" y="423000"/>
            <a:ext cx="5610350" cy="6012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8D5276B9-EEF9-714E-A5E6-80E128A7C106}"/>
              </a:ext>
            </a:extLst>
          </p:cNvPr>
          <p:cNvSpPr/>
          <p:nvPr userDrawn="1"/>
        </p:nvSpPr>
        <p:spPr>
          <a:xfrm>
            <a:off x="-53280" y="-36000"/>
            <a:ext cx="7200000" cy="6912000"/>
          </a:xfrm>
          <a:prstGeom prst="rect">
            <a:avLst/>
          </a:prstGeom>
          <a:solidFill>
            <a:srgbClr val="186C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8F63A010-C690-A642-AB3E-52575F904F5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59999"/>
            <a:ext cx="5400000" cy="1980000"/>
          </a:xfrm>
        </p:spPr>
        <p:txBody>
          <a:bodyPr anchor="b">
            <a:normAutofit/>
          </a:bodyPr>
          <a:lstStyle>
            <a:lvl1pPr algn="l">
              <a:lnSpc>
                <a:spcPct val="120000"/>
              </a:lnSpc>
              <a:defRPr sz="3000" b="0" i="0" cap="all" baseline="0">
                <a:solidFill>
                  <a:schemeClr val="bg1"/>
                </a:solidFill>
                <a:latin typeface="Montserrat ExtraLight" pitchFamily="2" charset="77"/>
              </a:defRPr>
            </a:lvl1pPr>
          </a:lstStyle>
          <a:p>
            <a:r>
              <a:rPr lang="fr-FR" dirty="0"/>
              <a:t>Titre de la </a:t>
            </a:r>
            <a:br>
              <a:rPr lang="fr-FR" dirty="0"/>
            </a:br>
            <a:r>
              <a:rPr lang="fr-FR" dirty="0"/>
              <a:t>présentation</a:t>
            </a:r>
            <a:br>
              <a:rPr lang="fr-FR" dirty="0"/>
            </a:br>
            <a:r>
              <a:rPr lang="fr-FR" dirty="0"/>
              <a:t>sur plusieurs lignes</a:t>
            </a:r>
          </a:p>
        </p:txBody>
      </p:sp>
      <p:pic>
        <p:nvPicPr>
          <p:cNvPr id="13" name="Image 12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00" y="504000"/>
            <a:ext cx="590094" cy="720549"/>
          </a:xfrm>
          <a:prstGeom prst="rect">
            <a:avLst/>
          </a:prstGeom>
        </p:spPr>
      </p:pic>
      <p:sp>
        <p:nvSpPr>
          <p:cNvPr id="4" name="Espace réservé du texte 3"/>
          <p:cNvSpPr>
            <a:spLocks noGrp="1"/>
          </p:cNvSpPr>
          <p:nvPr>
            <p:ph type="body" sz="quarter" idx="10" hasCustomPrompt="1"/>
          </p:nvPr>
        </p:nvSpPr>
        <p:spPr>
          <a:xfrm>
            <a:off x="539750" y="3959999"/>
            <a:ext cx="5400675" cy="2160000"/>
          </a:xfrm>
        </p:spPr>
        <p:txBody>
          <a:bodyPr>
            <a:normAutofit/>
          </a:bodyPr>
          <a:lstStyle>
            <a:lvl1pPr marL="0" indent="0">
              <a:buNone/>
              <a:defRPr sz="1400" cap="none" baseline="0">
                <a:solidFill>
                  <a:schemeClr val="bg1"/>
                </a:solidFill>
                <a:latin typeface="Montserrat Medium" panose="00000600000000000000" pitchFamily="2" charset="0"/>
              </a:defRPr>
            </a:lvl1pPr>
          </a:lstStyle>
          <a:p>
            <a:pPr lvl="0"/>
            <a:r>
              <a:rPr lang="fr-FR" dirty="0"/>
              <a:t>Sous-titre de la présentation sur deux lignes ou plus. Sous-titre de la présentation sur deux lignes ou plus.</a:t>
            </a:r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750" y="292859"/>
            <a:ext cx="1620000" cy="931690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0" r="2210"/>
          <a:stretch/>
        </p:blipFill>
        <p:spPr>
          <a:xfrm>
            <a:off x="7133869" y="2160201"/>
            <a:ext cx="5166800" cy="2537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462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présentation sans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D5276B9-EEF9-714E-A5E6-80E128A7C106}"/>
              </a:ext>
            </a:extLst>
          </p:cNvPr>
          <p:cNvSpPr/>
          <p:nvPr userDrawn="1"/>
        </p:nvSpPr>
        <p:spPr>
          <a:xfrm>
            <a:off x="-53280" y="-36000"/>
            <a:ext cx="12245280" cy="6912000"/>
          </a:xfrm>
          <a:prstGeom prst="rect">
            <a:avLst/>
          </a:prstGeom>
          <a:solidFill>
            <a:srgbClr val="186C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113345FA-4FFE-5F45-BECD-A0E15817F89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6"/>
          <a:stretch/>
        </p:blipFill>
        <p:spPr>
          <a:xfrm>
            <a:off x="6581650" y="423000"/>
            <a:ext cx="5610350" cy="601200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8F63A010-C690-A642-AB3E-52575F904F5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59999"/>
            <a:ext cx="9775575" cy="1980000"/>
          </a:xfrm>
        </p:spPr>
        <p:txBody>
          <a:bodyPr anchor="b">
            <a:normAutofit/>
          </a:bodyPr>
          <a:lstStyle>
            <a:lvl1pPr algn="l">
              <a:lnSpc>
                <a:spcPct val="120000"/>
              </a:lnSpc>
              <a:defRPr sz="3000" b="0" i="0" cap="all" baseline="0">
                <a:solidFill>
                  <a:schemeClr val="bg1"/>
                </a:solidFill>
                <a:latin typeface="Montserrat ExtraLight" pitchFamily="2" charset="77"/>
              </a:defRPr>
            </a:lvl1pPr>
          </a:lstStyle>
          <a:p>
            <a:r>
              <a:rPr lang="fr-FR" dirty="0"/>
              <a:t>Titre de la </a:t>
            </a:r>
            <a:br>
              <a:rPr lang="fr-FR" dirty="0"/>
            </a:br>
            <a:r>
              <a:rPr lang="fr-FR" dirty="0"/>
              <a:t>présentation</a:t>
            </a:r>
            <a:br>
              <a:rPr lang="fr-FR" dirty="0"/>
            </a:br>
            <a:r>
              <a:rPr lang="fr-FR" dirty="0"/>
              <a:t>sur plusieurs lignes</a:t>
            </a:r>
          </a:p>
        </p:txBody>
      </p:sp>
      <p:pic>
        <p:nvPicPr>
          <p:cNvPr id="13" name="Image 12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00" y="504000"/>
            <a:ext cx="590094" cy="720549"/>
          </a:xfrm>
          <a:prstGeom prst="rect">
            <a:avLst/>
          </a:prstGeom>
        </p:spPr>
      </p:pic>
      <p:sp>
        <p:nvSpPr>
          <p:cNvPr id="4" name="Espace réservé du texte 3"/>
          <p:cNvSpPr>
            <a:spLocks noGrp="1"/>
          </p:cNvSpPr>
          <p:nvPr>
            <p:ph type="body" sz="quarter" idx="10" hasCustomPrompt="1"/>
          </p:nvPr>
        </p:nvSpPr>
        <p:spPr>
          <a:xfrm>
            <a:off x="539750" y="3959999"/>
            <a:ext cx="9775825" cy="2160000"/>
          </a:xfrm>
        </p:spPr>
        <p:txBody>
          <a:bodyPr>
            <a:normAutofit/>
          </a:bodyPr>
          <a:lstStyle>
            <a:lvl1pPr marL="0" indent="0">
              <a:buNone/>
              <a:defRPr sz="1400" cap="none" baseline="0">
                <a:solidFill>
                  <a:schemeClr val="bg1"/>
                </a:solidFill>
                <a:latin typeface="Montserrat Medium" panose="00000600000000000000" pitchFamily="2" charset="0"/>
              </a:defRPr>
            </a:lvl1pPr>
          </a:lstStyle>
          <a:p>
            <a:pPr lvl="0"/>
            <a:r>
              <a:rPr lang="fr-FR" dirty="0"/>
              <a:t>Sous-titre de la présentation sur deux lignes ou plus. Sous-titre de la présentation sur deux lignes ou plus.</a:t>
            </a:r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750" y="292859"/>
            <a:ext cx="1620000" cy="931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795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présentation - Mosaique li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113345FA-4FFE-5F45-BECD-A0E15817F89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6"/>
          <a:stretch/>
        </p:blipFill>
        <p:spPr>
          <a:xfrm>
            <a:off x="6581650" y="423000"/>
            <a:ext cx="5610350" cy="6012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8D5276B9-EEF9-714E-A5E6-80E128A7C106}"/>
              </a:ext>
            </a:extLst>
          </p:cNvPr>
          <p:cNvSpPr/>
          <p:nvPr userDrawn="1"/>
        </p:nvSpPr>
        <p:spPr>
          <a:xfrm>
            <a:off x="-53280" y="-36000"/>
            <a:ext cx="7200000" cy="6912000"/>
          </a:xfrm>
          <a:prstGeom prst="rect">
            <a:avLst/>
          </a:prstGeom>
          <a:solidFill>
            <a:srgbClr val="186C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8F63A010-C690-A642-AB3E-52575F904F5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59999"/>
            <a:ext cx="5400000" cy="1980000"/>
          </a:xfrm>
        </p:spPr>
        <p:txBody>
          <a:bodyPr anchor="b">
            <a:normAutofit/>
          </a:bodyPr>
          <a:lstStyle>
            <a:lvl1pPr algn="l">
              <a:lnSpc>
                <a:spcPct val="120000"/>
              </a:lnSpc>
              <a:defRPr sz="3000" b="0" i="0" cap="all" baseline="0">
                <a:solidFill>
                  <a:schemeClr val="bg1"/>
                </a:solidFill>
                <a:latin typeface="Montserrat ExtraLight" pitchFamily="2" charset="77"/>
              </a:defRPr>
            </a:lvl1pPr>
          </a:lstStyle>
          <a:p>
            <a:r>
              <a:rPr lang="fr-FR" dirty="0"/>
              <a:t>Titre de la </a:t>
            </a:r>
            <a:br>
              <a:rPr lang="fr-FR" dirty="0"/>
            </a:br>
            <a:r>
              <a:rPr lang="fr-FR" dirty="0"/>
              <a:t>présentation</a:t>
            </a:r>
            <a:br>
              <a:rPr lang="fr-FR" dirty="0"/>
            </a:br>
            <a:r>
              <a:rPr lang="fr-FR" dirty="0"/>
              <a:t>sur plusieurs lignes</a:t>
            </a:r>
          </a:p>
        </p:txBody>
      </p:sp>
      <p:pic>
        <p:nvPicPr>
          <p:cNvPr id="13" name="Image 12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00" y="504000"/>
            <a:ext cx="590094" cy="720549"/>
          </a:xfrm>
          <a:prstGeom prst="rect">
            <a:avLst/>
          </a:prstGeom>
        </p:spPr>
      </p:pic>
      <p:sp>
        <p:nvSpPr>
          <p:cNvPr id="4" name="Espace réservé du texte 3"/>
          <p:cNvSpPr>
            <a:spLocks noGrp="1"/>
          </p:cNvSpPr>
          <p:nvPr>
            <p:ph type="body" sz="quarter" idx="10" hasCustomPrompt="1"/>
          </p:nvPr>
        </p:nvSpPr>
        <p:spPr>
          <a:xfrm>
            <a:off x="539750" y="3959999"/>
            <a:ext cx="5400675" cy="2160000"/>
          </a:xfrm>
        </p:spPr>
        <p:txBody>
          <a:bodyPr>
            <a:normAutofit/>
          </a:bodyPr>
          <a:lstStyle>
            <a:lvl1pPr marL="0" indent="0">
              <a:buNone/>
              <a:defRPr sz="1400" cap="none" baseline="0">
                <a:solidFill>
                  <a:schemeClr val="bg1"/>
                </a:solidFill>
                <a:latin typeface="Montserrat Medium" panose="00000600000000000000" pitchFamily="2" charset="0"/>
              </a:defRPr>
            </a:lvl1pPr>
          </a:lstStyle>
          <a:p>
            <a:pPr lvl="0"/>
            <a:r>
              <a:rPr lang="fr-FR" dirty="0"/>
              <a:t>Sous-titre de la présentation sur deux lignes ou plus. Sous-titre de la présentation sur deux lignes ou plus.</a:t>
            </a:r>
          </a:p>
        </p:txBody>
      </p:sp>
      <p:pic>
        <p:nvPicPr>
          <p:cNvPr id="14" name="Image 13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750" y="292859"/>
            <a:ext cx="1620000" cy="931690"/>
          </a:xfrm>
          <a:prstGeom prst="rect">
            <a:avLst/>
          </a:prstGeom>
        </p:spPr>
      </p:pic>
      <p:pic>
        <p:nvPicPr>
          <p:cNvPr id="15" name="Espace réservé pour une image 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" b="12"/>
          <a:stretch>
            <a:fillRect/>
          </a:stretch>
        </p:blipFill>
        <p:spPr>
          <a:xfrm>
            <a:off x="7140075" y="3837600"/>
            <a:ext cx="2196000" cy="1438275"/>
          </a:xfrm>
          <a:prstGeom prst="rect">
            <a:avLst/>
          </a:prstGeom>
        </p:spPr>
      </p:pic>
      <p:pic>
        <p:nvPicPr>
          <p:cNvPr id="16" name="Espace réservé pour une image  1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3" r="3603"/>
          <a:stretch>
            <a:fillRect/>
          </a:stretch>
        </p:blipFill>
        <p:spPr>
          <a:xfrm>
            <a:off x="9336075" y="2250000"/>
            <a:ext cx="2196000" cy="2358000"/>
          </a:xfrm>
          <a:prstGeom prst="rect">
            <a:avLst/>
          </a:prstGeom>
        </p:spPr>
      </p:pic>
      <p:pic>
        <p:nvPicPr>
          <p:cNvPr id="17" name="Espace réservé pour une image  13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" r="162"/>
          <a:stretch>
            <a:fillRect/>
          </a:stretch>
        </p:blipFill>
        <p:spPr>
          <a:xfrm>
            <a:off x="9336076" y="4608512"/>
            <a:ext cx="2196000" cy="1468800"/>
          </a:xfrm>
          <a:prstGeom prst="rect">
            <a:avLst/>
          </a:prstGeom>
        </p:spPr>
      </p:pic>
      <p:pic>
        <p:nvPicPr>
          <p:cNvPr id="18" name="Espace réservé pour une image  4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7" r="887"/>
          <a:stretch>
            <a:fillRect/>
          </a:stretch>
        </p:blipFill>
        <p:spPr>
          <a:xfrm>
            <a:off x="7149600" y="874800"/>
            <a:ext cx="2196000" cy="295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74435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présentation-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0F19C1A0-F77A-9147-BCFB-C3C2B632AC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5453" r="16995" b="10038"/>
          <a:stretch/>
        </p:blipFill>
        <p:spPr>
          <a:xfrm rot="10800000">
            <a:off x="0" y="0"/>
            <a:ext cx="6286320" cy="685800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8F63A010-C690-A642-AB3E-52575F904F5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260000" y="1260000"/>
            <a:ext cx="5400000" cy="1980000"/>
          </a:xfrm>
        </p:spPr>
        <p:txBody>
          <a:bodyPr anchor="b">
            <a:normAutofit/>
          </a:bodyPr>
          <a:lstStyle>
            <a:lvl1pPr algn="l">
              <a:lnSpc>
                <a:spcPct val="120000"/>
              </a:lnSpc>
              <a:defRPr sz="3000" b="0" i="0" cap="all" baseline="0">
                <a:solidFill>
                  <a:srgbClr val="353849"/>
                </a:solidFill>
                <a:latin typeface="Montserrat ExtraLight" pitchFamily="2" charset="77"/>
              </a:defRPr>
            </a:lvl1pPr>
          </a:lstStyle>
          <a:p>
            <a:r>
              <a:rPr lang="fr-FR" dirty="0"/>
              <a:t>Titre de la </a:t>
            </a:r>
            <a:br>
              <a:rPr lang="fr-FR" dirty="0"/>
            </a:br>
            <a:r>
              <a:rPr lang="fr-FR" dirty="0"/>
              <a:t>présentation</a:t>
            </a:r>
            <a:br>
              <a:rPr lang="fr-FR" dirty="0"/>
            </a:br>
            <a:r>
              <a:rPr lang="fr-FR" dirty="0"/>
              <a:t>sur plusieurs lignes</a:t>
            </a:r>
          </a:p>
        </p:txBody>
      </p:sp>
      <p:pic>
        <p:nvPicPr>
          <p:cNvPr id="13" name="Image 12"/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260000" y="504000"/>
            <a:ext cx="584961" cy="720549"/>
          </a:xfrm>
          <a:prstGeom prst="rect">
            <a:avLst/>
          </a:prstGeom>
        </p:spPr>
      </p:pic>
      <p:sp>
        <p:nvSpPr>
          <p:cNvPr id="6" name="Espace réservé du texte 3"/>
          <p:cNvSpPr>
            <a:spLocks noGrp="1"/>
          </p:cNvSpPr>
          <p:nvPr>
            <p:ph type="body" sz="quarter" idx="10" hasCustomPrompt="1"/>
          </p:nvPr>
        </p:nvSpPr>
        <p:spPr>
          <a:xfrm>
            <a:off x="1260000" y="3959999"/>
            <a:ext cx="5400675" cy="2160000"/>
          </a:xfrm>
        </p:spPr>
        <p:txBody>
          <a:bodyPr>
            <a:normAutofit/>
          </a:bodyPr>
          <a:lstStyle>
            <a:lvl1pPr marL="0" indent="0">
              <a:buNone/>
              <a:defRPr sz="1400" cap="none" baseline="0">
                <a:solidFill>
                  <a:srgbClr val="353849"/>
                </a:solidFill>
                <a:latin typeface="Montserrat Medium" panose="00000600000000000000" pitchFamily="2" charset="0"/>
              </a:defRPr>
            </a:lvl1pPr>
          </a:lstStyle>
          <a:p>
            <a:pPr lvl="0"/>
            <a:r>
              <a:rPr lang="fr-FR" dirty="0"/>
              <a:t>Sous-titre de la présentation sur deux lignes ou plus. Sous-titre de la présentation sur deux lignes ou plus.</a:t>
            </a:r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0000" y="292859"/>
            <a:ext cx="1620000" cy="931690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6908325" y="-204788"/>
            <a:ext cx="5391150" cy="7267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5518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-tit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-1"/>
            <a:ext cx="12192000" cy="6917636"/>
          </a:xfrm>
          <a:prstGeom prst="rect">
            <a:avLst/>
          </a:prstGeom>
          <a:solidFill>
            <a:srgbClr val="186C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59F040C0-EF7E-0847-B34A-3BE8B501B76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2120"/>
          <a:stretch/>
        </p:blipFill>
        <p:spPr>
          <a:xfrm>
            <a:off x="6492067" y="302594"/>
            <a:ext cx="5699933" cy="6239933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8F63A010-C690-A642-AB3E-52575F904F5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360000"/>
            <a:ext cx="9720000" cy="2700000"/>
          </a:xfrm>
        </p:spPr>
        <p:txBody>
          <a:bodyPr anchor="b">
            <a:normAutofit/>
          </a:bodyPr>
          <a:lstStyle>
            <a:lvl1pPr algn="l">
              <a:defRPr sz="2600" b="0" i="0" baseline="0">
                <a:solidFill>
                  <a:schemeClr val="bg1"/>
                </a:solidFill>
                <a:latin typeface="Montserrat ExtraLight" pitchFamily="2" charset="77"/>
              </a:defRPr>
            </a:lvl1pPr>
          </a:lstStyle>
          <a:p>
            <a:r>
              <a:rPr lang="fr-FR" dirty="0"/>
              <a:t>Titre de la partie de la présentation sur une ligne ou deux lignes</a:t>
            </a:r>
          </a:p>
        </p:txBody>
      </p:sp>
      <p:sp>
        <p:nvSpPr>
          <p:cNvPr id="8" name="Espace réservé de la date 3">
            <a:extLst>
              <a:ext uri="{FF2B5EF4-FFF2-40B4-BE49-F238E27FC236}">
                <a16:creationId xmlns:a16="http://schemas.microsoft.com/office/drawing/2014/main" id="{60313309-659A-0A4E-BCFE-19265FFF7DB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9900" y="6480000"/>
            <a:ext cx="1002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>
                    <a:tint val="75000"/>
                  </a:schemeClr>
                </a:solidFill>
                <a:latin typeface="Montserrat Medium" pitchFamily="2" charset="77"/>
              </a:defRPr>
            </a:lvl1pPr>
          </a:lstStyle>
          <a:p>
            <a:fld id="{D3DBD934-1D2C-4AC7-A20C-2E0E5EAA0B78}" type="slidenum">
              <a:rPr lang="fr-FR" smtClean="0">
                <a:solidFill>
                  <a:schemeClr val="bg1"/>
                </a:solidFill>
              </a:rPr>
              <a:pPr/>
              <a:t>‹N°›</a:t>
            </a:fld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0" name="Espace réservé du numéro de diapositive 5">
            <a:extLst>
              <a:ext uri="{FF2B5EF4-FFF2-40B4-BE49-F238E27FC236}">
                <a16:creationId xmlns:a16="http://schemas.microsoft.com/office/drawing/2014/main" id="{88B34389-9952-3245-B5A4-F43F1AB757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72000" y="6480000"/>
            <a:ext cx="1239351" cy="365125"/>
          </a:xfrm>
          <a:prstGeom prst="rect">
            <a:avLst/>
          </a:prstGeom>
        </p:spPr>
        <p:txBody>
          <a:bodyPr vert="horz" lIns="91440" tIns="108000" rIns="91440" bIns="45720" rtlCol="0" anchor="ctr"/>
          <a:lstStyle>
            <a:lvl1pPr algn="r">
              <a:defRPr sz="1000" b="0" i="0">
                <a:solidFill>
                  <a:schemeClr val="bg1"/>
                </a:solidFill>
                <a:latin typeface="Montserrat ExtraLight" pitchFamily="2" charset="77"/>
              </a:defRPr>
            </a:lvl1pPr>
          </a:lstStyle>
          <a:p>
            <a:fld id="{B894051B-8A32-5044-810D-5F75BF7252A3}" type="datetimeFigureOut">
              <a:rPr lang="fr-FR" smtClean="0"/>
              <a:pPr/>
              <a:t>12/02/2025</a:t>
            </a:fld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F2925C6C-F8E9-6044-A18E-F959922920E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/>
        </p:blipFill>
        <p:spPr>
          <a:xfrm rot="10800000">
            <a:off x="-88650" y="3276600"/>
            <a:ext cx="1257300" cy="152400"/>
          </a:xfrm>
          <a:prstGeom prst="rect">
            <a:avLst/>
          </a:prstGeom>
        </p:spPr>
      </p:pic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E3624E41-CA08-344F-9DE5-56F7FE2C44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36000" y="6480000"/>
            <a:ext cx="972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="0" i="0">
                <a:solidFill>
                  <a:schemeClr val="bg1"/>
                </a:solidFill>
                <a:latin typeface="Montserrat ExtraLight" pitchFamily="2" charset="77"/>
              </a:defRPr>
            </a:lvl1pPr>
          </a:lstStyle>
          <a:p>
            <a:r>
              <a:rPr lang="fr-FR" dirty="0"/>
              <a:t>GROUPEMENT HOSPITALIER DE TERRITOIRE – HAUTE BRETAGNE</a:t>
            </a:r>
          </a:p>
        </p:txBody>
      </p:sp>
      <p:sp>
        <p:nvSpPr>
          <p:cNvPr id="13" name="Espace réservé du texte 3"/>
          <p:cNvSpPr>
            <a:spLocks noGrp="1"/>
          </p:cNvSpPr>
          <p:nvPr>
            <p:ph type="body" sz="quarter" idx="10" hasCustomPrompt="1"/>
          </p:nvPr>
        </p:nvSpPr>
        <p:spPr>
          <a:xfrm>
            <a:off x="539750" y="3636000"/>
            <a:ext cx="9720000" cy="2160000"/>
          </a:xfrm>
        </p:spPr>
        <p:txBody>
          <a:bodyPr>
            <a:normAutofit/>
          </a:bodyPr>
          <a:lstStyle>
            <a:lvl1pPr marL="0" indent="0">
              <a:buNone/>
              <a:defRPr sz="1400" cap="none" baseline="0">
                <a:solidFill>
                  <a:schemeClr val="bg1"/>
                </a:solidFill>
                <a:latin typeface="Montserrat Medium" panose="00000600000000000000" pitchFamily="2" charset="0"/>
              </a:defRPr>
            </a:lvl1pPr>
          </a:lstStyle>
          <a:p>
            <a:pPr lvl="0"/>
            <a:r>
              <a:rPr lang="fr-FR" dirty="0"/>
              <a:t>Sous-titre de la partie sur deux lignes ou plus. Sous-titre de la partie sur deux lignes ou plus.</a:t>
            </a:r>
          </a:p>
        </p:txBody>
      </p:sp>
    </p:spTree>
    <p:extLst>
      <p:ext uri="{BB962C8B-B14F-4D97-AF65-F5344CB8AC3E}">
        <p14:creationId xmlns:p14="http://schemas.microsoft.com/office/powerpoint/2010/main" val="10117330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>
            <a:extLst>
              <a:ext uri="{FF2B5EF4-FFF2-40B4-BE49-F238E27FC236}">
                <a16:creationId xmlns:a16="http://schemas.microsoft.com/office/drawing/2014/main" id="{A3612CDF-FA2B-934E-80CB-C4C369B15E6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-8792" y="6379632"/>
            <a:ext cx="12222000" cy="495486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BF55A695-9D8C-5148-942B-43A6F5F0F8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Montserrat" pitchFamily="2" charset="77"/>
              </a:defRPr>
            </a:lvl1pPr>
          </a:lstStyle>
          <a:p>
            <a:r>
              <a:rPr lang="fr-FR" dirty="0"/>
              <a:t>Cliquez pour saisir le titre de la diapositive</a:t>
            </a:r>
          </a:p>
        </p:txBody>
      </p:sp>
      <p:sp>
        <p:nvSpPr>
          <p:cNvPr id="7" name="Espace réservé du texte 2">
            <a:extLst>
              <a:ext uri="{FF2B5EF4-FFF2-40B4-BE49-F238E27FC236}">
                <a16:creationId xmlns:a16="http://schemas.microsoft.com/office/drawing/2014/main" id="{5B7A3E38-9417-924A-8FB5-B52D0ECA7427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825625"/>
            <a:ext cx="11160000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/>
            </a:lvl1pPr>
            <a:lvl2pPr marL="648000" indent="-288000">
              <a:buFontTx/>
              <a:buBlip>
                <a:blip r:embed="rId3"/>
              </a:buBlip>
              <a:defRPr b="0" i="0">
                <a:latin typeface="Montserrat" pitchFamily="2" charset="77"/>
              </a:defRPr>
            </a:lvl2pPr>
            <a:lvl3pPr marL="900000" indent="-216000">
              <a:buFontTx/>
              <a:buBlip>
                <a:blip r:embed="rId4"/>
              </a:buBlip>
              <a:defRPr b="0" i="0" baseline="0">
                <a:solidFill>
                  <a:srgbClr val="353849"/>
                </a:solidFill>
                <a:latin typeface="Montserrat Medium" pitchFamily="2" charset="77"/>
              </a:defRPr>
            </a:lvl3pPr>
            <a:lvl4pPr>
              <a:spcAft>
                <a:spcPts val="700"/>
              </a:spcAft>
              <a:buClr>
                <a:srgbClr val="539EB4"/>
              </a:buClr>
              <a:defRPr b="0" i="0">
                <a:latin typeface="Montserrat" pitchFamily="2" charset="77"/>
              </a:defRPr>
            </a:lvl4pPr>
            <a:lvl5pPr marL="360000">
              <a:spcBef>
                <a:spcPts val="300"/>
              </a:spcBef>
              <a:spcAft>
                <a:spcPts val="500"/>
              </a:spcAft>
              <a:defRPr sz="1200" b="0" i="0" baseline="0">
                <a:latin typeface="Montserrat" pitchFamily="2" charset="77"/>
              </a:defRPr>
            </a:lvl5pPr>
          </a:lstStyle>
          <a:p>
            <a:pPr lvl="0"/>
            <a:r>
              <a:rPr lang="fr-FR" dirty="0"/>
              <a:t>Titre niveau 1 : Cliquez pour modifier le texte du masque</a:t>
            </a:r>
          </a:p>
          <a:p>
            <a:pPr lvl="1"/>
            <a:r>
              <a:rPr lang="fr-FR" dirty="0"/>
              <a:t>Titre niveau 2</a:t>
            </a:r>
          </a:p>
          <a:p>
            <a:pPr lvl="2"/>
            <a:r>
              <a:rPr lang="fr-FR" dirty="0"/>
              <a:t>Titre niveau 3</a:t>
            </a:r>
          </a:p>
          <a:p>
            <a:pPr lvl="3"/>
            <a:r>
              <a:rPr lang="fr-FR" dirty="0"/>
              <a:t>Liste à puces</a:t>
            </a:r>
          </a:p>
          <a:p>
            <a:pPr lvl="3"/>
            <a:r>
              <a:rPr lang="fr-FR" dirty="0"/>
              <a:t>Liste à puces…</a:t>
            </a:r>
          </a:p>
          <a:p>
            <a:pPr lvl="4"/>
            <a:r>
              <a:rPr lang="fr-FR" dirty="0"/>
              <a:t>Paragraphe texte courant…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CAAD7F2E-257C-664E-9E40-2E4145D9D9A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t="33" r="38"/>
          <a:stretch/>
        </p:blipFill>
        <p:spPr>
          <a:xfrm>
            <a:off x="6368562" y="0"/>
            <a:ext cx="5844646" cy="5959892"/>
          </a:xfrm>
          <a:prstGeom prst="rect">
            <a:avLst/>
          </a:prstGeom>
        </p:spPr>
      </p:pic>
      <p:sp>
        <p:nvSpPr>
          <p:cNvPr id="13" name="Espace réservé du pied de page 4">
            <a:extLst>
              <a:ext uri="{FF2B5EF4-FFF2-40B4-BE49-F238E27FC236}">
                <a16:creationId xmlns:a16="http://schemas.microsoft.com/office/drawing/2014/main" id="{FD590091-4BC4-AC42-8EEC-6A5484F50C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36000" y="6480000"/>
            <a:ext cx="972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="0" i="0">
                <a:solidFill>
                  <a:schemeClr val="bg1"/>
                </a:solidFill>
                <a:latin typeface="Montserrat ExtraLight" pitchFamily="2" charset="77"/>
              </a:defRPr>
            </a:lvl1pPr>
          </a:lstStyle>
          <a:p>
            <a:r>
              <a:rPr lang="fr-FR" dirty="0"/>
              <a:t>GROUPEMENT HOSPITALIER DE TERRITOIRE – HAUTE BRETAGNE</a:t>
            </a:r>
          </a:p>
        </p:txBody>
      </p:sp>
      <p:sp>
        <p:nvSpPr>
          <p:cNvPr id="14" name="Espace réservé du numéro de diapositive 5">
            <a:extLst>
              <a:ext uri="{FF2B5EF4-FFF2-40B4-BE49-F238E27FC236}">
                <a16:creationId xmlns:a16="http://schemas.microsoft.com/office/drawing/2014/main" id="{9E315C1A-E630-6246-BF23-8F02819657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01215" y="6480000"/>
            <a:ext cx="1110136" cy="365125"/>
          </a:xfrm>
          <a:prstGeom prst="rect">
            <a:avLst/>
          </a:prstGeom>
        </p:spPr>
        <p:txBody>
          <a:bodyPr vert="horz" lIns="91440" tIns="108000" rIns="91440" bIns="45720" rtlCol="0" anchor="ctr"/>
          <a:lstStyle>
            <a:lvl1pPr algn="r">
              <a:defRPr sz="1000" b="0" i="0">
                <a:solidFill>
                  <a:schemeClr val="bg1"/>
                </a:solidFill>
                <a:latin typeface="Montserrat ExtraLight" pitchFamily="2" charset="77"/>
              </a:defRPr>
            </a:lvl1pPr>
          </a:lstStyle>
          <a:p>
            <a:fld id="{B894051B-8A32-5044-810D-5F75BF7252A3}" type="datetimeFigureOut">
              <a:rPr lang="fr-FR" smtClean="0"/>
              <a:pPr/>
              <a:t>12/02/2025</a:t>
            </a:fld>
            <a:endParaRPr lang="fr-FR" dirty="0"/>
          </a:p>
        </p:txBody>
      </p:sp>
      <p:sp>
        <p:nvSpPr>
          <p:cNvPr id="15" name="Espace réservé de la date 3">
            <a:extLst>
              <a:ext uri="{FF2B5EF4-FFF2-40B4-BE49-F238E27FC236}">
                <a16:creationId xmlns:a16="http://schemas.microsoft.com/office/drawing/2014/main" id="{06C64746-8B6D-7A41-94F7-244ED459AA2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9900" y="6480000"/>
            <a:ext cx="10845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bg1"/>
                </a:solidFill>
                <a:latin typeface="Montserrat Medium" pitchFamily="2" charset="77"/>
              </a:defRPr>
            </a:lvl1pPr>
          </a:lstStyle>
          <a:p>
            <a:fld id="{CEECC72D-9103-4C40-9C7A-4F14B0075352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538767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-titr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60E159A2-6F42-FF44-BD36-66504966D601}"/>
              </a:ext>
            </a:extLst>
          </p:cNvPr>
          <p:cNvSpPr/>
          <p:nvPr userDrawn="1"/>
        </p:nvSpPr>
        <p:spPr>
          <a:xfrm>
            <a:off x="0" y="-1"/>
            <a:ext cx="12192000" cy="6925587"/>
          </a:xfrm>
          <a:prstGeom prst="rect">
            <a:avLst/>
          </a:prstGeom>
          <a:solidFill>
            <a:srgbClr val="82BED2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D7B79D78-7E3D-0D42-A9C9-FECAC20538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2120"/>
          <a:stretch/>
        </p:blipFill>
        <p:spPr>
          <a:xfrm>
            <a:off x="6492067" y="302594"/>
            <a:ext cx="5699933" cy="6239933"/>
          </a:xfrm>
          <a:prstGeom prst="rect">
            <a:avLst/>
          </a:prstGeom>
        </p:spPr>
      </p:pic>
      <p:sp>
        <p:nvSpPr>
          <p:cNvPr id="15" name="Titre 1">
            <a:extLst>
              <a:ext uri="{FF2B5EF4-FFF2-40B4-BE49-F238E27FC236}">
                <a16:creationId xmlns:a16="http://schemas.microsoft.com/office/drawing/2014/main" id="{D020BB7E-82C4-8143-8CFE-47558E0BE9F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360000"/>
            <a:ext cx="9720000" cy="2700000"/>
          </a:xfrm>
        </p:spPr>
        <p:txBody>
          <a:bodyPr anchor="b">
            <a:normAutofit/>
          </a:bodyPr>
          <a:lstStyle>
            <a:lvl1pPr algn="l">
              <a:defRPr sz="2600" b="0" i="0" baseline="0">
                <a:solidFill>
                  <a:schemeClr val="tx1"/>
                </a:solidFill>
                <a:latin typeface="Montserrat ExtraLight" pitchFamily="2" charset="77"/>
              </a:defRPr>
            </a:lvl1pPr>
          </a:lstStyle>
          <a:p>
            <a:r>
              <a:rPr lang="fr-FR" dirty="0"/>
              <a:t>Titre de la partie de la présentation sur une ligne ou deux lignes</a:t>
            </a:r>
          </a:p>
        </p:txBody>
      </p:sp>
      <p:sp>
        <p:nvSpPr>
          <p:cNvPr id="17" name="Espace réservé de la date 3">
            <a:extLst>
              <a:ext uri="{FF2B5EF4-FFF2-40B4-BE49-F238E27FC236}">
                <a16:creationId xmlns:a16="http://schemas.microsoft.com/office/drawing/2014/main" id="{C68DA499-787C-0942-9F81-6F7D8A45548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9900" y="6480000"/>
            <a:ext cx="1002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/>
                </a:solidFill>
                <a:latin typeface="Montserrat Medium" pitchFamily="2" charset="77"/>
              </a:defRPr>
            </a:lvl1pPr>
          </a:lstStyle>
          <a:p>
            <a:fld id="{D3DBD934-1D2C-4AC7-A20C-2E0E5EAA0B78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8" name="Espace réservé du numéro de diapositive 5">
            <a:extLst>
              <a:ext uri="{FF2B5EF4-FFF2-40B4-BE49-F238E27FC236}">
                <a16:creationId xmlns:a16="http://schemas.microsoft.com/office/drawing/2014/main" id="{27FFFAA6-33BD-A046-9BD8-D30D7FE99C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72000" y="6480000"/>
            <a:ext cx="1239351" cy="365125"/>
          </a:xfrm>
          <a:prstGeom prst="rect">
            <a:avLst/>
          </a:prstGeom>
        </p:spPr>
        <p:txBody>
          <a:bodyPr vert="horz" lIns="91440" tIns="10800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latin typeface="Montserrat Light" pitchFamily="2" charset="77"/>
              </a:defRPr>
            </a:lvl1pPr>
          </a:lstStyle>
          <a:p>
            <a:fld id="{B894051B-8A32-5044-810D-5F75BF7252A3}" type="datetimeFigureOut">
              <a:rPr lang="fr-FR" smtClean="0"/>
              <a:pPr/>
              <a:t>12/02/2025</a:t>
            </a:fld>
            <a:endParaRPr lang="fr-FR" dirty="0"/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CF75E11F-D749-A945-B719-BFA03CEB79F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/>
        </p:blipFill>
        <p:spPr>
          <a:xfrm rot="10800000">
            <a:off x="-88650" y="3276598"/>
            <a:ext cx="1257300" cy="152400"/>
          </a:xfrm>
          <a:prstGeom prst="rect">
            <a:avLst/>
          </a:prstGeom>
        </p:spPr>
      </p:pic>
      <p:sp>
        <p:nvSpPr>
          <p:cNvPr id="20" name="Espace réservé du pied de page 4">
            <a:extLst>
              <a:ext uri="{FF2B5EF4-FFF2-40B4-BE49-F238E27FC236}">
                <a16:creationId xmlns:a16="http://schemas.microsoft.com/office/drawing/2014/main" id="{8B735706-F0A5-8B49-A20C-FF1010DFE7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36000" y="6480000"/>
            <a:ext cx="972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="0" i="0">
                <a:solidFill>
                  <a:schemeClr val="tx1"/>
                </a:solidFill>
                <a:latin typeface="Montserrat Light" pitchFamily="2" charset="77"/>
              </a:defRPr>
            </a:lvl1pPr>
          </a:lstStyle>
          <a:p>
            <a:r>
              <a:rPr lang="fr-FR" dirty="0"/>
              <a:t>GROUPEMENT HOSPITALIER DE TERRITOIRE – HAUTE BRETAGNE</a:t>
            </a:r>
          </a:p>
        </p:txBody>
      </p:sp>
      <p:sp>
        <p:nvSpPr>
          <p:cNvPr id="10" name="Espace réservé du texte 3"/>
          <p:cNvSpPr>
            <a:spLocks noGrp="1"/>
          </p:cNvSpPr>
          <p:nvPr>
            <p:ph type="body" sz="quarter" idx="10" hasCustomPrompt="1"/>
          </p:nvPr>
        </p:nvSpPr>
        <p:spPr>
          <a:xfrm>
            <a:off x="539750" y="3636000"/>
            <a:ext cx="9720000" cy="2160000"/>
          </a:xfrm>
        </p:spPr>
        <p:txBody>
          <a:bodyPr>
            <a:normAutofit/>
          </a:bodyPr>
          <a:lstStyle>
            <a:lvl1pPr marL="0" indent="0">
              <a:buNone/>
              <a:defRPr sz="1400" cap="none" baseline="0">
                <a:solidFill>
                  <a:srgbClr val="353849"/>
                </a:solidFill>
                <a:latin typeface="Montserrat Medium" panose="00000600000000000000" pitchFamily="2" charset="0"/>
              </a:defRPr>
            </a:lvl1pPr>
          </a:lstStyle>
          <a:p>
            <a:pPr lvl="0"/>
            <a:r>
              <a:rPr lang="fr-FR" dirty="0"/>
              <a:t>Sous-titre de la partie sur deux lignes ou plus. Sous-titre de la partie sur deux lignes ou plus.</a:t>
            </a:r>
          </a:p>
        </p:txBody>
      </p:sp>
    </p:spTree>
    <p:extLst>
      <p:ext uri="{BB962C8B-B14F-4D97-AF65-F5344CB8AC3E}">
        <p14:creationId xmlns:p14="http://schemas.microsoft.com/office/powerpoint/2010/main" val="738932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image, graphique..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>
            <a:extLst>
              <a:ext uri="{FF2B5EF4-FFF2-40B4-BE49-F238E27FC236}">
                <a16:creationId xmlns:a16="http://schemas.microsoft.com/office/drawing/2014/main" id="{A3612CDF-FA2B-934E-80CB-C4C369B15E6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-8792" y="6379632"/>
            <a:ext cx="12222000" cy="495486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CAAD7F2E-257C-664E-9E40-2E4145D9D9A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t="33" r="38"/>
          <a:stretch/>
        </p:blipFill>
        <p:spPr>
          <a:xfrm>
            <a:off x="6368562" y="0"/>
            <a:ext cx="5844646" cy="5959892"/>
          </a:xfrm>
          <a:prstGeom prst="rect">
            <a:avLst/>
          </a:prstGeom>
        </p:spPr>
      </p:pic>
      <p:sp>
        <p:nvSpPr>
          <p:cNvPr id="13" name="Espace réservé du pied de page 4">
            <a:extLst>
              <a:ext uri="{FF2B5EF4-FFF2-40B4-BE49-F238E27FC236}">
                <a16:creationId xmlns:a16="http://schemas.microsoft.com/office/drawing/2014/main" id="{FD590091-4BC4-AC42-8EEC-6A5484F50C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36000" y="6480000"/>
            <a:ext cx="972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="0" i="0">
                <a:solidFill>
                  <a:schemeClr val="bg1"/>
                </a:solidFill>
                <a:latin typeface="Montserrat ExtraLight" pitchFamily="2" charset="77"/>
              </a:defRPr>
            </a:lvl1pPr>
          </a:lstStyle>
          <a:p>
            <a:r>
              <a:rPr lang="fr-FR" dirty="0"/>
              <a:t>GROUPEMENT HOSPITALIER DE TERRITOIRE – HAUTE BRETAGNE</a:t>
            </a:r>
          </a:p>
        </p:txBody>
      </p:sp>
      <p:sp>
        <p:nvSpPr>
          <p:cNvPr id="14" name="Espace réservé du numéro de diapositive 5">
            <a:extLst>
              <a:ext uri="{FF2B5EF4-FFF2-40B4-BE49-F238E27FC236}">
                <a16:creationId xmlns:a16="http://schemas.microsoft.com/office/drawing/2014/main" id="{9E315C1A-E630-6246-BF23-8F02819657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01215" y="6480000"/>
            <a:ext cx="1110136" cy="365125"/>
          </a:xfrm>
          <a:prstGeom prst="rect">
            <a:avLst/>
          </a:prstGeom>
        </p:spPr>
        <p:txBody>
          <a:bodyPr vert="horz" lIns="91440" tIns="108000" rIns="91440" bIns="45720" rtlCol="0" anchor="ctr"/>
          <a:lstStyle>
            <a:lvl1pPr algn="r">
              <a:defRPr sz="1000" b="0" i="0">
                <a:solidFill>
                  <a:schemeClr val="bg1"/>
                </a:solidFill>
                <a:latin typeface="Montserrat ExtraLight" pitchFamily="2" charset="77"/>
              </a:defRPr>
            </a:lvl1pPr>
          </a:lstStyle>
          <a:p>
            <a:fld id="{B894051B-8A32-5044-810D-5F75BF7252A3}" type="datetimeFigureOut">
              <a:rPr lang="fr-FR" smtClean="0"/>
              <a:pPr/>
              <a:t>12/02/2025</a:t>
            </a:fld>
            <a:endParaRPr lang="fr-FR" dirty="0"/>
          </a:p>
        </p:txBody>
      </p:sp>
      <p:sp>
        <p:nvSpPr>
          <p:cNvPr id="15" name="Espace réservé de la date 3">
            <a:extLst>
              <a:ext uri="{FF2B5EF4-FFF2-40B4-BE49-F238E27FC236}">
                <a16:creationId xmlns:a16="http://schemas.microsoft.com/office/drawing/2014/main" id="{06C64746-8B6D-7A41-94F7-244ED459AA2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9900" y="6480000"/>
            <a:ext cx="10845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bg1"/>
                </a:solidFill>
                <a:latin typeface="Montserrat Medium" pitchFamily="2" charset="77"/>
              </a:defRPr>
            </a:lvl1pPr>
          </a:lstStyle>
          <a:p>
            <a:fld id="{CEECC72D-9103-4C40-9C7A-4F14B0075352}" type="slidenum">
              <a:rPr lang="fr-FR" smtClean="0"/>
              <a:pPr/>
              <a:t>‹N°›</a:t>
            </a:fld>
            <a:endParaRPr lang="fr-FR" dirty="0"/>
          </a:p>
        </p:txBody>
      </p:sp>
      <p:sp useBgFill="1">
        <p:nvSpPr>
          <p:cNvPr id="10" name="Espace réservé du contenu 9"/>
          <p:cNvSpPr>
            <a:spLocks noGrp="1"/>
          </p:cNvSpPr>
          <p:nvPr>
            <p:ph sz="quarter" idx="10"/>
          </p:nvPr>
        </p:nvSpPr>
        <p:spPr>
          <a:xfrm>
            <a:off x="540000" y="540000"/>
            <a:ext cx="10696569" cy="5419892"/>
          </a:xfrm>
        </p:spPr>
        <p:txBody>
          <a:bodyPr/>
          <a:lstStyle>
            <a:lvl1pPr marL="72000" indent="0">
              <a:buNone/>
              <a:defRPr/>
            </a:lvl1pPr>
          </a:lstStyle>
          <a:p>
            <a:pPr lvl="0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71164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703E35DE-C612-F14E-B4AC-F35263F534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11038"/>
            <a:ext cx="11160000" cy="1394847"/>
          </a:xfrm>
          <a:prstGeom prst="rect">
            <a:avLst/>
          </a:prstGeom>
        </p:spPr>
        <p:txBody>
          <a:bodyPr vert="horz" lIns="0" tIns="251999" rIns="90000" bIns="45720" rtlCol="0" anchor="ctr" anchorCtr="0">
            <a:normAutofit/>
          </a:bodyPr>
          <a:lstStyle/>
          <a:p>
            <a:r>
              <a:rPr lang="fr-FR" dirty="0"/>
              <a:t>Cliquez pour saisir le titre de la diapositive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B7A3E38-9417-924A-8FB5-B52D0ECA74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0000" y="1825625"/>
            <a:ext cx="11160000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saisir un titre de niveau 1</a:t>
            </a:r>
          </a:p>
          <a:p>
            <a:pPr lvl="1"/>
            <a:r>
              <a:rPr lang="fr-FR" dirty="0"/>
              <a:t>Saisir un titre de niveau 2</a:t>
            </a:r>
          </a:p>
          <a:p>
            <a:pPr lvl="2"/>
            <a:r>
              <a:rPr lang="fr-FR" dirty="0"/>
              <a:t>Saisir un titre de niveau 3</a:t>
            </a:r>
          </a:p>
          <a:p>
            <a:pPr lvl="3"/>
            <a:r>
              <a:rPr lang="fr-FR" dirty="0"/>
              <a:t>Liste à puces</a:t>
            </a:r>
          </a:p>
          <a:p>
            <a:pPr lvl="3"/>
            <a:r>
              <a:rPr lang="fr-FR" dirty="0"/>
              <a:t>Liste à puces…</a:t>
            </a:r>
          </a:p>
          <a:p>
            <a:pPr lvl="4"/>
            <a:r>
              <a:rPr lang="fr-FR" dirty="0"/>
              <a:t>Paragraphe texte courant…</a:t>
            </a:r>
          </a:p>
        </p:txBody>
      </p:sp>
    </p:spTree>
    <p:extLst>
      <p:ext uri="{BB962C8B-B14F-4D97-AF65-F5344CB8AC3E}">
        <p14:creationId xmlns:p14="http://schemas.microsoft.com/office/powerpoint/2010/main" val="2009967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8" r:id="rId2"/>
    <p:sldLayoutId id="2147483665" r:id="rId3"/>
    <p:sldLayoutId id="2147483663" r:id="rId4"/>
    <p:sldLayoutId id="2147483649" r:id="rId5"/>
    <p:sldLayoutId id="2147483650" r:id="rId6"/>
    <p:sldLayoutId id="2147483661" r:id="rId7"/>
    <p:sldLayoutId id="2147483664" r:id="rId8"/>
  </p:sldLayoutIdLst>
  <p:hf hd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000" b="0" i="0" kern="1200" cap="all" baseline="0">
          <a:solidFill>
            <a:srgbClr val="353849"/>
          </a:solidFill>
          <a:latin typeface="Montserrat" pitchFamily="2" charset="77"/>
          <a:ea typeface="+mj-ea"/>
          <a:cs typeface="+mj-cs"/>
        </a:defRPr>
      </a:lvl1pPr>
    </p:titleStyle>
    <p:bodyStyle>
      <a:lvl1pPr marL="360000" indent="-288000" algn="l" defTabSz="914377" rtl="0" eaLnBrk="1" latinLnBrk="0" hangingPunct="1">
        <a:lnSpc>
          <a:spcPct val="90000"/>
        </a:lnSpc>
        <a:spcBef>
          <a:spcPts val="500"/>
        </a:spcBef>
        <a:spcAft>
          <a:spcPts val="1500"/>
        </a:spcAft>
        <a:buFontTx/>
        <a:buBlip>
          <a:blip r:embed="rId10"/>
        </a:buBlip>
        <a:defRPr lang="fr-FR" sz="2000" b="0" i="0" kern="1200" cap="all" baseline="0" dirty="0" smtClean="0">
          <a:solidFill>
            <a:srgbClr val="353849"/>
          </a:solidFill>
          <a:latin typeface="Montserrat" panose="00000500000000000000" pitchFamily="2" charset="0"/>
          <a:ea typeface="+mn-ea"/>
          <a:cs typeface="+mn-cs"/>
        </a:defRPr>
      </a:lvl1pPr>
      <a:lvl2pPr marL="648000" indent="-288000" algn="l" defTabSz="914377" rtl="0" eaLnBrk="1" latinLnBrk="0" hangingPunct="1">
        <a:lnSpc>
          <a:spcPct val="90000"/>
        </a:lnSpc>
        <a:spcBef>
          <a:spcPts val="300"/>
        </a:spcBef>
        <a:spcAft>
          <a:spcPts val="1000"/>
        </a:spcAft>
        <a:buClr>
          <a:srgbClr val="FFAB3A"/>
        </a:buClr>
        <a:buSzPct val="100000"/>
        <a:buFontTx/>
        <a:buBlip>
          <a:blip r:embed="rId11"/>
        </a:buBlip>
        <a:defRPr sz="1800" b="0" i="0" kern="1200" cap="all" baseline="0">
          <a:solidFill>
            <a:srgbClr val="353849"/>
          </a:solidFill>
          <a:latin typeface="Montserrat" pitchFamily="2" charset="77"/>
          <a:ea typeface="+mn-ea"/>
          <a:cs typeface="+mn-cs"/>
        </a:defRPr>
      </a:lvl2pPr>
      <a:lvl3pPr marL="900000" indent="-216000" algn="l" defTabSz="914377" rtl="0" eaLnBrk="1" latinLnBrk="0" hangingPunct="1">
        <a:lnSpc>
          <a:spcPct val="90000"/>
        </a:lnSpc>
        <a:spcBef>
          <a:spcPts val="200"/>
        </a:spcBef>
        <a:spcAft>
          <a:spcPts val="700"/>
        </a:spcAft>
        <a:buClr>
          <a:srgbClr val="FFAB3A"/>
        </a:buClr>
        <a:buFontTx/>
        <a:buBlip>
          <a:blip r:embed="rId12"/>
        </a:buBlip>
        <a:defRPr sz="1500" b="0" i="0" kern="1200">
          <a:solidFill>
            <a:srgbClr val="353849"/>
          </a:solidFill>
          <a:latin typeface="Montserrat Medium" pitchFamily="2" charset="77"/>
          <a:ea typeface="+mn-ea"/>
          <a:cs typeface="+mn-cs"/>
        </a:defRPr>
      </a:lvl3pPr>
      <a:lvl4pPr marL="1080000" indent="-144000" algn="l" defTabSz="914377" rtl="0" eaLnBrk="1" latinLnBrk="0" hangingPunct="1">
        <a:lnSpc>
          <a:spcPct val="90000"/>
        </a:lnSpc>
        <a:spcBef>
          <a:spcPts val="200"/>
        </a:spcBef>
        <a:spcAft>
          <a:spcPts val="500"/>
        </a:spcAft>
        <a:buClr>
          <a:srgbClr val="FFAB3A"/>
        </a:buClr>
        <a:buFont typeface="Wingdings 3" panose="05040102010807070707" pitchFamily="18" charset="2"/>
        <a:buChar char=""/>
        <a:defRPr sz="1200" b="0" i="0" kern="1200">
          <a:solidFill>
            <a:schemeClr val="tx1"/>
          </a:solidFill>
          <a:latin typeface="Montserrat" pitchFamily="2" charset="77"/>
          <a:ea typeface="+mn-ea"/>
          <a:cs typeface="+mn-cs"/>
        </a:defRPr>
      </a:lvl4pPr>
      <a:lvl5pPr marL="358775" indent="0" algn="l" defTabSz="914377" rtl="0" eaLnBrk="1" latinLnBrk="0" hangingPunct="1">
        <a:lnSpc>
          <a:spcPct val="90000"/>
        </a:lnSpc>
        <a:spcBef>
          <a:spcPts val="100"/>
        </a:spcBef>
        <a:spcAft>
          <a:spcPts val="300"/>
        </a:spcAft>
        <a:buClr>
          <a:srgbClr val="FFAB3A"/>
        </a:buClr>
        <a:buFontTx/>
        <a:buNone/>
        <a:tabLst/>
        <a:defRPr sz="1200" b="0" i="0" kern="1200">
          <a:solidFill>
            <a:schemeClr val="tx1"/>
          </a:solidFill>
          <a:latin typeface="Montserrat" pitchFamily="2" charset="77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Direction des Services Numériques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/>
              <a:t>GROUPEMENT HOSPITALIER DE TERRITOIRE – HAUTE BRETAGNE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445187E-0E44-4FBE-B5F2-CBD174A7B514}" type="datetime1">
              <a:rPr lang="fr-FR" smtClean="0"/>
              <a:t>12/02/2025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ECC72D-9103-4C40-9C7A-4F14B0075352}" type="slidenum">
              <a:rPr lang="fr-FR" smtClean="0"/>
              <a:pPr/>
              <a:t>1</a:t>
            </a:fld>
            <a:endParaRPr lang="fr-FR" dirty="0"/>
          </a:p>
        </p:txBody>
      </p:sp>
      <p:cxnSp>
        <p:nvCxnSpPr>
          <p:cNvPr id="24" name="Connecteur droit 23">
            <a:extLst>
              <a:ext uri="{FF2B5EF4-FFF2-40B4-BE49-F238E27FC236}">
                <a16:creationId xmlns:a16="http://schemas.microsoft.com/office/drawing/2014/main" id="{CF9B1386-0F17-4116-951B-F8069C294A3A}"/>
              </a:ext>
            </a:extLst>
          </p:cNvPr>
          <p:cNvCxnSpPr>
            <a:cxnSpLocks/>
            <a:stCxn id="25" idx="2"/>
            <a:endCxn id="32" idx="0"/>
          </p:cNvCxnSpPr>
          <p:nvPr/>
        </p:nvCxnSpPr>
        <p:spPr>
          <a:xfrm>
            <a:off x="6096000" y="2825893"/>
            <a:ext cx="0" cy="2308652"/>
          </a:xfrm>
          <a:prstGeom prst="line">
            <a:avLst/>
          </a:prstGeom>
          <a:noFill/>
          <a:ln w="25400" cap="flat" cmpd="sng" algn="ctr">
            <a:solidFill>
              <a:srgbClr val="70AD47"/>
            </a:solidFill>
            <a:prstDash val="solid"/>
            <a:miter lim="800000"/>
          </a:ln>
          <a:effectLst/>
        </p:spPr>
      </p:cxnSp>
      <p:sp>
        <p:nvSpPr>
          <p:cNvPr id="25" name="Rectangle 24"/>
          <p:cNvSpPr/>
          <p:nvPr/>
        </p:nvSpPr>
        <p:spPr>
          <a:xfrm>
            <a:off x="4296000" y="1385893"/>
            <a:ext cx="3600000" cy="1440000"/>
          </a:xfrm>
          <a:prstGeom prst="rect">
            <a:avLst/>
          </a:prstGeom>
          <a:solidFill>
            <a:srgbClr val="FFC000"/>
          </a:solidFill>
          <a:ln w="12700" cap="flat" cmpd="sng" algn="ctr">
            <a:solidFill>
              <a:srgbClr val="FFC000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Directrice des Services Numériques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Christine PICHON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Adjoint : </a:t>
            </a:r>
            <a:r>
              <a:rPr lang="fr-FR" sz="1400" kern="0" dirty="0">
                <a:solidFill>
                  <a:prstClr val="white"/>
                </a:solidFill>
                <a:latin typeface="Calibri" panose="020F0502020204030204"/>
              </a:rPr>
              <a:t>Fabrice HERRMANN</a:t>
            </a:r>
            <a:endParaRPr kumimoji="0" lang="fr-FR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8662216" y="1655893"/>
            <a:ext cx="3240000" cy="900000"/>
          </a:xfrm>
          <a:prstGeom prst="rect">
            <a:avLst/>
          </a:prstGeom>
          <a:solidFill>
            <a:srgbClr val="4472C4"/>
          </a:solidFill>
          <a:ln w="2540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Sécurité des Systèmes d’Information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Responsable : Frédéric ALLIAUME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Adjoint : Emeric GUILLOU</a:t>
            </a:r>
          </a:p>
        </p:txBody>
      </p:sp>
      <p:sp>
        <p:nvSpPr>
          <p:cNvPr id="28" name="Rectangle 27"/>
          <p:cNvSpPr/>
          <p:nvPr/>
        </p:nvSpPr>
        <p:spPr>
          <a:xfrm>
            <a:off x="289783" y="1565893"/>
            <a:ext cx="3240000" cy="1080000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Cellule Gestion des Ressources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Budget : Marc LINEUC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Achats : Stéphane DANIEL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Marianne CRNOKRAK</a:t>
            </a:r>
          </a:p>
        </p:txBody>
      </p:sp>
      <p:cxnSp>
        <p:nvCxnSpPr>
          <p:cNvPr id="29" name="Connecteur droit 28"/>
          <p:cNvCxnSpPr>
            <a:cxnSpLocks/>
            <a:stCxn id="28" idx="3"/>
            <a:endCxn id="25" idx="1"/>
          </p:cNvCxnSpPr>
          <p:nvPr/>
        </p:nvCxnSpPr>
        <p:spPr>
          <a:xfrm>
            <a:off x="3529783" y="2105893"/>
            <a:ext cx="766217" cy="0"/>
          </a:xfrm>
          <a:prstGeom prst="line">
            <a:avLst/>
          </a:prstGeom>
          <a:noFill/>
          <a:ln w="25400" cap="flat" cmpd="sng" algn="ctr">
            <a:solidFill>
              <a:srgbClr val="5B9BD5"/>
            </a:solidFill>
            <a:prstDash val="sysDot"/>
            <a:miter lim="800000"/>
          </a:ln>
          <a:effectLst/>
        </p:spPr>
      </p:cxnSp>
      <p:sp>
        <p:nvSpPr>
          <p:cNvPr id="30" name="Rectangle 29"/>
          <p:cNvSpPr/>
          <p:nvPr/>
        </p:nvSpPr>
        <p:spPr>
          <a:xfrm>
            <a:off x="672912" y="5132957"/>
            <a:ext cx="3240000" cy="900000"/>
          </a:xfrm>
          <a:prstGeom prst="rect">
            <a:avLst/>
          </a:prstGeom>
          <a:solidFill>
            <a:srgbClr val="70AD47"/>
          </a:solidFill>
          <a:ln w="12700" cap="flat" cmpd="sng" algn="ctr">
            <a:solidFill>
              <a:srgbClr val="70AD47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Secteur applicatif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400" kern="0" dirty="0">
                <a:solidFill>
                  <a:prstClr val="white"/>
                </a:solidFill>
                <a:latin typeface="Calibri" panose="020F0502020204030204"/>
              </a:rPr>
              <a:t>Fabrice HERRMANN</a:t>
            </a:r>
            <a:endParaRPr kumimoji="0" lang="fr-FR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8279088" y="5108342"/>
            <a:ext cx="3240000" cy="900000"/>
          </a:xfrm>
          <a:prstGeom prst="rect">
            <a:avLst/>
          </a:prstGeom>
          <a:solidFill>
            <a:srgbClr val="70AD47"/>
          </a:solidFill>
          <a:ln w="12700" cap="flat" cmpd="sng" algn="ctr">
            <a:solidFill>
              <a:srgbClr val="70AD47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Secteur infrastructure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Christophe LE LOSTEC</a:t>
            </a:r>
          </a:p>
        </p:txBody>
      </p:sp>
      <p:sp>
        <p:nvSpPr>
          <p:cNvPr id="32" name="Rectangle 31"/>
          <p:cNvSpPr/>
          <p:nvPr/>
        </p:nvSpPr>
        <p:spPr>
          <a:xfrm>
            <a:off x="4476000" y="5134545"/>
            <a:ext cx="3240000" cy="900000"/>
          </a:xfrm>
          <a:prstGeom prst="rect">
            <a:avLst/>
          </a:prstGeom>
          <a:solidFill>
            <a:srgbClr val="70AD47"/>
          </a:solidFill>
          <a:ln w="12700" cap="flat" cmpd="sng" algn="ctr">
            <a:solidFill>
              <a:srgbClr val="70AD47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Centre de services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Xavier </a:t>
            </a: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GUEGEAIS</a:t>
            </a:r>
            <a:endParaRPr kumimoji="0" lang="fr-FR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33" name="Connecteur en angle 32"/>
          <p:cNvCxnSpPr>
            <a:cxnSpLocks/>
          </p:cNvCxnSpPr>
          <p:nvPr/>
        </p:nvCxnSpPr>
        <p:spPr>
          <a:xfrm rot="10800000" flipV="1">
            <a:off x="1921835" y="4916756"/>
            <a:ext cx="4186187" cy="210836"/>
          </a:xfrm>
          <a:prstGeom prst="bentConnector2">
            <a:avLst/>
          </a:prstGeom>
          <a:noFill/>
          <a:ln w="25400" cap="flat" cmpd="sng" algn="ctr">
            <a:solidFill>
              <a:srgbClr val="70AD47"/>
            </a:solidFill>
            <a:prstDash val="solid"/>
            <a:miter lim="800000"/>
          </a:ln>
          <a:effectLst/>
        </p:spPr>
      </p:cxnSp>
      <p:cxnSp>
        <p:nvCxnSpPr>
          <p:cNvPr id="34" name="Connecteur en angle 33"/>
          <p:cNvCxnSpPr>
            <a:endCxn id="32" idx="0"/>
          </p:cNvCxnSpPr>
          <p:nvPr/>
        </p:nvCxnSpPr>
        <p:spPr>
          <a:xfrm rot="5400000">
            <a:off x="5899917" y="4938419"/>
            <a:ext cx="392210" cy="43"/>
          </a:xfrm>
          <a:prstGeom prst="bentConnector3">
            <a:avLst>
              <a:gd name="adj1" fmla="val 50000"/>
            </a:avLst>
          </a:prstGeom>
          <a:noFill/>
          <a:ln w="25400" cap="flat" cmpd="sng" algn="ctr">
            <a:solidFill>
              <a:srgbClr val="70AD47"/>
            </a:solidFill>
            <a:prstDash val="solid"/>
            <a:miter lim="800000"/>
          </a:ln>
          <a:effectLst/>
        </p:spPr>
      </p:cxnSp>
      <p:sp>
        <p:nvSpPr>
          <p:cNvPr id="35" name="Rectangle 34"/>
          <p:cNvSpPr/>
          <p:nvPr/>
        </p:nvSpPr>
        <p:spPr>
          <a:xfrm>
            <a:off x="6659110" y="3384108"/>
            <a:ext cx="3240000" cy="648000"/>
          </a:xfrm>
          <a:prstGeom prst="rect">
            <a:avLst/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Qualité / </a:t>
            </a:r>
            <a:r>
              <a:rPr kumimoji="0" lang="fr-FR" sz="16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Process</a:t>
            </a:r>
            <a:endParaRPr kumimoji="0" lang="fr-FR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Yannig ROUSSEAU</a:t>
            </a:r>
          </a:p>
        </p:txBody>
      </p:sp>
      <p:cxnSp>
        <p:nvCxnSpPr>
          <p:cNvPr id="37" name="Connecteur droit 36"/>
          <p:cNvCxnSpPr>
            <a:cxnSpLocks/>
            <a:stCxn id="25" idx="3"/>
            <a:endCxn id="27" idx="1"/>
          </p:cNvCxnSpPr>
          <p:nvPr/>
        </p:nvCxnSpPr>
        <p:spPr>
          <a:xfrm>
            <a:off x="7896000" y="2105893"/>
            <a:ext cx="766216" cy="0"/>
          </a:xfrm>
          <a:prstGeom prst="line">
            <a:avLst/>
          </a:prstGeom>
          <a:noFill/>
          <a:ln w="25400" cap="flat" cmpd="sng" algn="ctr">
            <a:solidFill>
              <a:srgbClr val="ED7D31"/>
            </a:solidFill>
            <a:prstDash val="solid"/>
            <a:miter lim="800000"/>
          </a:ln>
          <a:effectLst/>
        </p:spPr>
      </p:cxnSp>
      <p:cxnSp>
        <p:nvCxnSpPr>
          <p:cNvPr id="38" name="Connecteur en angle 37"/>
          <p:cNvCxnSpPr>
            <a:cxnSpLocks/>
          </p:cNvCxnSpPr>
          <p:nvPr/>
        </p:nvCxnSpPr>
        <p:spPr>
          <a:xfrm>
            <a:off x="6120000" y="4904109"/>
            <a:ext cx="4186177" cy="210836"/>
          </a:xfrm>
          <a:prstGeom prst="bentConnector2">
            <a:avLst/>
          </a:prstGeom>
          <a:noFill/>
          <a:ln w="25400" cap="flat" cmpd="sng" algn="ctr">
            <a:solidFill>
              <a:srgbClr val="70AD47"/>
            </a:solidFill>
            <a:prstDash val="solid"/>
            <a:miter lim="800000"/>
          </a:ln>
          <a:effectLst/>
        </p:spPr>
      </p:cxnSp>
      <p:cxnSp>
        <p:nvCxnSpPr>
          <p:cNvPr id="39" name="Connecteur droit 38"/>
          <p:cNvCxnSpPr>
            <a:cxnSpLocks/>
            <a:stCxn id="35" idx="1"/>
          </p:cNvCxnSpPr>
          <p:nvPr/>
        </p:nvCxnSpPr>
        <p:spPr>
          <a:xfrm flipH="1" flipV="1">
            <a:off x="5532891" y="3697894"/>
            <a:ext cx="1126219" cy="10214"/>
          </a:xfrm>
          <a:prstGeom prst="line">
            <a:avLst/>
          </a:prstGeom>
          <a:noFill/>
          <a:ln w="25400" cap="flat" cmpd="sng" algn="ctr">
            <a:solidFill>
              <a:srgbClr val="70AD47"/>
            </a:solidFill>
            <a:prstDash val="solid"/>
            <a:miter lim="800000"/>
          </a:ln>
          <a:effectLst/>
        </p:spPr>
      </p:cxnSp>
      <p:grpSp>
        <p:nvGrpSpPr>
          <p:cNvPr id="42" name="Groupe 41">
            <a:extLst>
              <a:ext uri="{FF2B5EF4-FFF2-40B4-BE49-F238E27FC236}">
                <a16:creationId xmlns:a16="http://schemas.microsoft.com/office/drawing/2014/main" id="{6A612ED9-966D-4EB1-99F6-DF61EDDCAB9D}"/>
              </a:ext>
            </a:extLst>
          </p:cNvPr>
          <p:cNvGrpSpPr/>
          <p:nvPr/>
        </p:nvGrpSpPr>
        <p:grpSpPr>
          <a:xfrm>
            <a:off x="1909783" y="3116439"/>
            <a:ext cx="3600000" cy="1260000"/>
            <a:chOff x="8198894" y="3073189"/>
            <a:chExt cx="3600000" cy="1260000"/>
          </a:xfrm>
        </p:grpSpPr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A4FB3F67-B781-40FA-BF6D-CA2EA38E3B58}"/>
                </a:ext>
              </a:extLst>
            </p:cNvPr>
            <p:cNvSpPr/>
            <p:nvPr/>
          </p:nvSpPr>
          <p:spPr>
            <a:xfrm>
              <a:off x="8198894" y="3073189"/>
              <a:ext cx="3600000" cy="1260000"/>
            </a:xfrm>
            <a:prstGeom prst="rect">
              <a:avLst/>
            </a:prstGeom>
            <a:solidFill>
              <a:srgbClr val="4472C4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t" anchorCtr="0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Travaux &amp; Nouveau CHU</a:t>
              </a: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10C7F6C6-4305-4A45-B466-6B9C60C288BD}"/>
                </a:ext>
              </a:extLst>
            </p:cNvPr>
            <p:cNvSpPr/>
            <p:nvPr/>
          </p:nvSpPr>
          <p:spPr>
            <a:xfrm>
              <a:off x="8378894" y="3477138"/>
              <a:ext cx="3240000" cy="720000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Coordination des opérations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Wilfried REMEUR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fr-FR" sz="1400" kern="0" dirty="0">
                  <a:solidFill>
                    <a:prstClr val="white"/>
                  </a:solidFill>
                  <a:latin typeface="Calibri" panose="020F0502020204030204"/>
                </a:rPr>
                <a:t>Prestation : Cécile GLOAGUEN</a:t>
              </a:r>
              <a:endPara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3" name="ZoneTexte 2">
            <a:extLst>
              <a:ext uri="{FF2B5EF4-FFF2-40B4-BE49-F238E27FC236}">
                <a16:creationId xmlns:a16="http://schemas.microsoft.com/office/drawing/2014/main" id="{0B87EDD9-CF3F-4CD5-846D-6E718AD52D5E}"/>
              </a:ext>
            </a:extLst>
          </p:cNvPr>
          <p:cNvSpPr txBox="1"/>
          <p:nvPr/>
        </p:nvSpPr>
        <p:spPr>
          <a:xfrm>
            <a:off x="8347800" y="19301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26" name="ZoneTexte 25"/>
          <p:cNvSpPr txBox="1"/>
          <p:nvPr/>
        </p:nvSpPr>
        <p:spPr>
          <a:xfrm>
            <a:off x="10161532" y="157942"/>
            <a:ext cx="18201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Février 2025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93951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Connecteur droit 25">
            <a:extLst>
              <a:ext uri="{FF2B5EF4-FFF2-40B4-BE49-F238E27FC236}">
                <a16:creationId xmlns:a16="http://schemas.microsoft.com/office/drawing/2014/main" id="{CF9B1386-0F17-4116-951B-F8069C294A3A}"/>
              </a:ext>
            </a:extLst>
          </p:cNvPr>
          <p:cNvCxnSpPr>
            <a:cxnSpLocks/>
            <a:stCxn id="33" idx="2"/>
          </p:cNvCxnSpPr>
          <p:nvPr/>
        </p:nvCxnSpPr>
        <p:spPr>
          <a:xfrm flipH="1" flipV="1">
            <a:off x="9975248" y="4938848"/>
            <a:ext cx="23646" cy="1330392"/>
          </a:xfrm>
          <a:prstGeom prst="line">
            <a:avLst/>
          </a:prstGeom>
          <a:noFill/>
          <a:ln w="25400" cap="flat" cmpd="sng" algn="ctr">
            <a:solidFill>
              <a:srgbClr val="70AD47"/>
            </a:solidFill>
            <a:prstDash val="solid"/>
            <a:miter lim="800000"/>
          </a:ln>
          <a:effectLst/>
        </p:spPr>
      </p:cxn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/>
              <a:t>GROUPEMENT HOSPITALIER DE TERRITOIRE – HAUTE BRETAGNE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6B83618-B31A-4318-87BA-4FA70527963E}" type="datetime1">
              <a:rPr lang="fr-FR" smtClean="0"/>
              <a:t>12/02/2025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ECC72D-9103-4C40-9C7A-4F14B0075352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19" name="Rectangle 18"/>
          <p:cNvSpPr/>
          <p:nvPr/>
        </p:nvSpPr>
        <p:spPr>
          <a:xfrm>
            <a:off x="4296000" y="750546"/>
            <a:ext cx="3600000" cy="720000"/>
          </a:xfrm>
          <a:prstGeom prst="rect">
            <a:avLst/>
          </a:prstGeom>
          <a:solidFill>
            <a:srgbClr val="FFC000"/>
          </a:solidFill>
          <a:ln w="12700" cap="flat" cmpd="sng" algn="ctr">
            <a:solidFill>
              <a:srgbClr val="FFC000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Responsable du secteur infrastructure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Christophe LE LOSTEC</a:t>
            </a:r>
          </a:p>
        </p:txBody>
      </p:sp>
      <p:sp>
        <p:nvSpPr>
          <p:cNvPr id="20" name="Rectangle 19"/>
          <p:cNvSpPr/>
          <p:nvPr/>
        </p:nvSpPr>
        <p:spPr>
          <a:xfrm>
            <a:off x="393106" y="1949240"/>
            <a:ext cx="3600000" cy="4320000"/>
          </a:xfrm>
          <a:prstGeom prst="rect">
            <a:avLst/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t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Réseaux &amp; Télécom</a:t>
            </a:r>
          </a:p>
        </p:txBody>
      </p:sp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id="{CF9B1386-0F17-4116-951B-F8069C294A3A}"/>
              </a:ext>
            </a:extLst>
          </p:cNvPr>
          <p:cNvCxnSpPr>
            <a:cxnSpLocks/>
            <a:stCxn id="19" idx="2"/>
            <a:endCxn id="29" idx="0"/>
          </p:cNvCxnSpPr>
          <p:nvPr/>
        </p:nvCxnSpPr>
        <p:spPr>
          <a:xfrm>
            <a:off x="6096000" y="1470546"/>
            <a:ext cx="0" cy="478693"/>
          </a:xfrm>
          <a:prstGeom prst="line">
            <a:avLst/>
          </a:prstGeom>
          <a:noFill/>
          <a:ln w="25400" cap="flat" cmpd="sng" algn="ctr">
            <a:solidFill>
              <a:srgbClr val="70AD47"/>
            </a:solidFill>
            <a:prstDash val="solid"/>
            <a:miter lim="800000"/>
          </a:ln>
          <a:effectLst/>
        </p:spPr>
      </p:cxnSp>
      <p:cxnSp>
        <p:nvCxnSpPr>
          <p:cNvPr id="22" name="Connecteur en angle 21"/>
          <p:cNvCxnSpPr>
            <a:endCxn id="20" idx="0"/>
          </p:cNvCxnSpPr>
          <p:nvPr/>
        </p:nvCxnSpPr>
        <p:spPr>
          <a:xfrm rot="10800000" flipV="1">
            <a:off x="2193106" y="1717614"/>
            <a:ext cx="3902894" cy="231626"/>
          </a:xfrm>
          <a:prstGeom prst="bentConnector2">
            <a:avLst/>
          </a:prstGeom>
          <a:noFill/>
          <a:ln w="25400" cap="flat" cmpd="sng" algn="ctr">
            <a:solidFill>
              <a:srgbClr val="70AD47"/>
            </a:solidFill>
            <a:prstDash val="solid"/>
            <a:miter lim="800000"/>
          </a:ln>
          <a:effectLst/>
        </p:spPr>
      </p:cxnSp>
      <p:cxnSp>
        <p:nvCxnSpPr>
          <p:cNvPr id="23" name="Connecteur droit 22">
            <a:extLst>
              <a:ext uri="{FF2B5EF4-FFF2-40B4-BE49-F238E27FC236}">
                <a16:creationId xmlns:a16="http://schemas.microsoft.com/office/drawing/2014/main" id="{CF9B1386-0F17-4116-951B-F8069C294A3A}"/>
              </a:ext>
            </a:extLst>
          </p:cNvPr>
          <p:cNvCxnSpPr>
            <a:cxnSpLocks/>
            <a:stCxn id="30" idx="2"/>
            <a:endCxn id="31" idx="0"/>
          </p:cNvCxnSpPr>
          <p:nvPr/>
        </p:nvCxnSpPr>
        <p:spPr>
          <a:xfrm>
            <a:off x="6096000" y="3074652"/>
            <a:ext cx="0" cy="108002"/>
          </a:xfrm>
          <a:prstGeom prst="line">
            <a:avLst/>
          </a:prstGeom>
          <a:noFill/>
          <a:ln w="25400" cap="flat" cmpd="sng" algn="ctr">
            <a:solidFill>
              <a:srgbClr val="70AD47"/>
            </a:solidFill>
            <a:prstDash val="solid"/>
            <a:miter lim="800000"/>
          </a:ln>
          <a:effectLst/>
        </p:spPr>
      </p:cxnSp>
      <p:sp>
        <p:nvSpPr>
          <p:cNvPr id="29" name="Rectangle 28"/>
          <p:cNvSpPr/>
          <p:nvPr/>
        </p:nvSpPr>
        <p:spPr>
          <a:xfrm>
            <a:off x="4296000" y="1949239"/>
            <a:ext cx="3600000" cy="4320001"/>
          </a:xfrm>
          <a:prstGeom prst="rect">
            <a:avLst/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t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Systèmes &amp; Hébergement</a:t>
            </a:r>
          </a:p>
        </p:txBody>
      </p:sp>
      <p:sp>
        <p:nvSpPr>
          <p:cNvPr id="30" name="Rectangle 29"/>
          <p:cNvSpPr/>
          <p:nvPr/>
        </p:nvSpPr>
        <p:spPr>
          <a:xfrm>
            <a:off x="4476000" y="2354652"/>
            <a:ext cx="3240000" cy="720000"/>
          </a:xfrm>
          <a:prstGeom prst="rect">
            <a:avLst/>
          </a:prstGeom>
          <a:solidFill>
            <a:srgbClr val="70AD47"/>
          </a:solidFill>
          <a:ln w="12700" cap="flat" cmpd="sng" algn="ctr">
            <a:solidFill>
              <a:srgbClr val="70AD47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Responsable équipe SYS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Marc LOIZILLON</a:t>
            </a:r>
          </a:p>
        </p:txBody>
      </p:sp>
      <p:sp>
        <p:nvSpPr>
          <p:cNvPr id="31" name="Rectangle 30"/>
          <p:cNvSpPr/>
          <p:nvPr/>
        </p:nvSpPr>
        <p:spPr>
          <a:xfrm>
            <a:off x="4476000" y="3182654"/>
            <a:ext cx="3240000" cy="2984884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Ingénierie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Anne-Laure BECHET / Fabien DOUINOT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Gweltaz LE MAOUT / Benoît MENARD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400" kern="0" dirty="0">
                <a:solidFill>
                  <a:prstClr val="white"/>
                </a:solidFill>
                <a:latin typeface="Calibri" panose="020F0502020204030204"/>
              </a:rPr>
              <a:t>Julien QUELLARD / </a:t>
            </a:r>
            <a:r>
              <a:rPr lang="fr-FR" sz="1400" kern="0" dirty="0">
                <a:solidFill>
                  <a:srgbClr val="FFC000"/>
                </a:solidFill>
                <a:latin typeface="Calibri" panose="020F0502020204030204"/>
              </a:rPr>
              <a:t>Clément VIGIER</a:t>
            </a:r>
            <a:endParaRPr kumimoji="0" lang="fr-FR" sz="1400" b="0" i="0" u="none" strike="noStrike" kern="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--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Administration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Kevin BERNIER / Julien DOUCET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Yohan LAMBERT/ Christelle ALLAIS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400" kern="0" dirty="0">
                <a:solidFill>
                  <a:prstClr val="white"/>
                </a:solidFill>
                <a:latin typeface="Calibri" panose="020F0502020204030204"/>
              </a:rPr>
              <a:t>Arnaud LUCAS/Antoine MARTIN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400" kern="0" dirty="0">
                <a:solidFill>
                  <a:prstClr val="white"/>
                </a:solidFill>
                <a:latin typeface="Calibri" panose="020F0502020204030204"/>
              </a:rPr>
              <a:t>Clément </a:t>
            </a:r>
            <a:r>
              <a:rPr lang="fr-FR" sz="1400" kern="0" dirty="0" smtClean="0">
                <a:solidFill>
                  <a:prstClr val="white"/>
                </a:solidFill>
                <a:latin typeface="Calibri" panose="020F0502020204030204"/>
              </a:rPr>
              <a:t>GUILLOTIN</a:t>
            </a:r>
            <a:endParaRPr kumimoji="0" lang="fr-FR" sz="1400" b="0" i="0" u="none" strike="noStrike" kern="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Dorian BIOJOUT (alternant)</a:t>
            </a:r>
          </a:p>
        </p:txBody>
      </p:sp>
      <p:cxnSp>
        <p:nvCxnSpPr>
          <p:cNvPr id="32" name="Connecteur en angle 31"/>
          <p:cNvCxnSpPr>
            <a:endCxn id="33" idx="0"/>
          </p:cNvCxnSpPr>
          <p:nvPr/>
        </p:nvCxnSpPr>
        <p:spPr>
          <a:xfrm>
            <a:off x="6096000" y="1717615"/>
            <a:ext cx="3902894" cy="231625"/>
          </a:xfrm>
          <a:prstGeom prst="bentConnector2">
            <a:avLst/>
          </a:prstGeom>
          <a:noFill/>
          <a:ln w="25400" cap="flat" cmpd="sng" algn="ctr">
            <a:solidFill>
              <a:srgbClr val="70AD47"/>
            </a:solidFill>
            <a:prstDash val="solid"/>
            <a:miter lim="800000"/>
          </a:ln>
          <a:effectLst/>
        </p:spPr>
      </p:cxnSp>
      <p:sp>
        <p:nvSpPr>
          <p:cNvPr id="33" name="Rectangle 32"/>
          <p:cNvSpPr/>
          <p:nvPr/>
        </p:nvSpPr>
        <p:spPr>
          <a:xfrm>
            <a:off x="8198894" y="1949240"/>
            <a:ext cx="3600000" cy="4320000"/>
          </a:xfrm>
          <a:prstGeom prst="rect">
            <a:avLst/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t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Fonctions transverses</a:t>
            </a:r>
          </a:p>
        </p:txBody>
      </p:sp>
      <p:sp>
        <p:nvSpPr>
          <p:cNvPr id="34" name="Rectangle 33"/>
          <p:cNvSpPr/>
          <p:nvPr/>
        </p:nvSpPr>
        <p:spPr>
          <a:xfrm>
            <a:off x="8378894" y="2354652"/>
            <a:ext cx="3240000" cy="3812886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Chef de projet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400" kern="0" dirty="0">
                <a:solidFill>
                  <a:prstClr val="white"/>
                </a:solidFill>
                <a:latin typeface="Calibri" panose="020F0502020204030204"/>
              </a:rPr>
              <a:t>Isabelle LIOTARD </a:t>
            </a:r>
            <a:endParaRPr kumimoji="0" lang="fr-FR" sz="1400" u="none" strike="noStrike" kern="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400" kern="0" dirty="0">
                <a:solidFill>
                  <a:schemeClr val="bg1"/>
                </a:solidFill>
                <a:latin typeface="Calibri" panose="020F0502020204030204"/>
              </a:rPr>
              <a:t>--</a:t>
            </a:r>
          </a:p>
          <a:p>
            <a:pPr lvl="0" algn="ctr">
              <a:defRPr/>
            </a:pPr>
            <a:r>
              <a:rPr lang="fr-FR" sz="1400" b="1" kern="0" dirty="0">
                <a:solidFill>
                  <a:prstClr val="white"/>
                </a:solidFill>
                <a:latin typeface="Calibri" panose="020F0502020204030204"/>
              </a:rPr>
              <a:t>Sécurité Opérationnelle</a:t>
            </a:r>
          </a:p>
          <a:p>
            <a:pPr lvl="0" algn="ctr">
              <a:defRPr/>
            </a:pPr>
            <a:r>
              <a:rPr lang="fr-FR" sz="1400" kern="0" dirty="0">
                <a:solidFill>
                  <a:schemeClr val="bg1"/>
                </a:solidFill>
                <a:latin typeface="Calibri" panose="020F0502020204030204"/>
              </a:rPr>
              <a:t>Théo KERZERHO</a:t>
            </a:r>
          </a:p>
          <a:p>
            <a:pPr lvl="0" algn="ctr">
              <a:defRPr/>
            </a:pPr>
            <a:endParaRPr lang="fr-FR" sz="1400" kern="0" dirty="0">
              <a:solidFill>
                <a:schemeClr val="bg1"/>
              </a:solidFill>
              <a:latin typeface="Calibri" panose="020F0502020204030204"/>
            </a:endParaRPr>
          </a:p>
          <a:p>
            <a:pPr lvl="0" algn="ctr">
              <a:defRPr/>
            </a:pPr>
            <a:r>
              <a:rPr lang="fr-FR" sz="1400" b="1" kern="0" dirty="0">
                <a:solidFill>
                  <a:schemeClr val="bg1"/>
                </a:solidFill>
                <a:latin typeface="Calibri" panose="020F0502020204030204"/>
              </a:rPr>
              <a:t>Apprenti SSI OP</a:t>
            </a:r>
          </a:p>
          <a:p>
            <a:pPr lvl="0" algn="ctr">
              <a:defRPr/>
            </a:pPr>
            <a:r>
              <a:rPr lang="fr-FR" sz="1400" kern="0" dirty="0">
                <a:solidFill>
                  <a:schemeClr val="bg1"/>
                </a:solidFill>
                <a:latin typeface="Calibri" panose="020F0502020204030204"/>
              </a:rPr>
              <a:t>Pierre DENIS 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35" name="Connecteur droit 34">
            <a:extLst>
              <a:ext uri="{FF2B5EF4-FFF2-40B4-BE49-F238E27FC236}">
                <a16:creationId xmlns:a16="http://schemas.microsoft.com/office/drawing/2014/main" id="{CF9B1386-0F17-4116-951B-F8069C294A3A}"/>
              </a:ext>
            </a:extLst>
          </p:cNvPr>
          <p:cNvCxnSpPr>
            <a:cxnSpLocks/>
            <a:stCxn id="30" idx="2"/>
            <a:endCxn id="31" idx="0"/>
          </p:cNvCxnSpPr>
          <p:nvPr/>
        </p:nvCxnSpPr>
        <p:spPr>
          <a:xfrm>
            <a:off x="6096000" y="3074652"/>
            <a:ext cx="0" cy="108002"/>
          </a:xfrm>
          <a:prstGeom prst="line">
            <a:avLst/>
          </a:prstGeom>
          <a:noFill/>
          <a:ln w="25400" cap="flat" cmpd="sng" algn="ctr">
            <a:solidFill>
              <a:srgbClr val="70AD47"/>
            </a:solidFill>
            <a:prstDash val="solid"/>
            <a:miter lim="800000"/>
          </a:ln>
          <a:effectLst/>
        </p:spPr>
      </p:cxnSp>
      <p:sp>
        <p:nvSpPr>
          <p:cNvPr id="36" name="Rectangle 35"/>
          <p:cNvSpPr/>
          <p:nvPr/>
        </p:nvSpPr>
        <p:spPr>
          <a:xfrm>
            <a:off x="573106" y="2354652"/>
            <a:ext cx="3240000" cy="720000"/>
          </a:xfrm>
          <a:prstGeom prst="rect">
            <a:avLst/>
          </a:prstGeom>
          <a:solidFill>
            <a:srgbClr val="70AD47"/>
          </a:solidFill>
          <a:ln w="12700" cap="flat" cmpd="sng" algn="ctr">
            <a:solidFill>
              <a:srgbClr val="70AD47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Responsable équipe RT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Gwénola BARON</a:t>
            </a:r>
          </a:p>
        </p:txBody>
      </p:sp>
      <p:sp>
        <p:nvSpPr>
          <p:cNvPr id="37" name="Rectangle 36"/>
          <p:cNvSpPr/>
          <p:nvPr/>
        </p:nvSpPr>
        <p:spPr>
          <a:xfrm>
            <a:off x="573106" y="3177931"/>
            <a:ext cx="3240000" cy="2989607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Réseau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Benoit ALLO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Sébastien DELARCHE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Kilian HUET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Fabrice PRIOUR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400" kern="0" dirty="0">
                <a:solidFill>
                  <a:prstClr val="white"/>
                </a:solidFill>
                <a:latin typeface="Calibri" panose="020F0502020204030204"/>
              </a:rPr>
              <a:t>Jean DUBOIS (alternant)</a:t>
            </a:r>
            <a:endParaRPr kumimoji="0" lang="fr-FR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--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Télécom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Thierry JARRY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Thierry 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WLOKA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63813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/>
              <a:t>GROUPEMENT HOSPITALIER DE TERRITOIRE – HAUTE BRETAGNE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3D89D7D-7AD2-47E5-B6F4-4F7AEF200A97}" type="datetime1">
              <a:rPr lang="fr-FR" smtClean="0"/>
              <a:t>12/02/2025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ECC72D-9103-4C40-9C7A-4F14B0075352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37" name="Rectangle 36"/>
          <p:cNvSpPr/>
          <p:nvPr/>
        </p:nvSpPr>
        <p:spPr>
          <a:xfrm>
            <a:off x="4296000" y="750546"/>
            <a:ext cx="3600000" cy="720000"/>
          </a:xfrm>
          <a:prstGeom prst="rect">
            <a:avLst/>
          </a:prstGeom>
          <a:solidFill>
            <a:srgbClr val="FFC000"/>
          </a:solidFill>
          <a:ln w="12700" cap="flat" cmpd="sng" algn="ctr">
            <a:solidFill>
              <a:srgbClr val="FFC000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Responsable du secteur applicatif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400" kern="0" dirty="0">
                <a:solidFill>
                  <a:prstClr val="white"/>
                </a:solidFill>
                <a:latin typeface="Calibri" panose="020F0502020204030204"/>
              </a:rPr>
              <a:t>Fabrice HERRMANN </a:t>
            </a:r>
            <a:endParaRPr kumimoji="0" lang="fr-FR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90211" y="1949240"/>
            <a:ext cx="2887200" cy="4320000"/>
          </a:xfrm>
          <a:prstGeom prst="rect">
            <a:avLst/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t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Fonctions supports</a:t>
            </a:r>
          </a:p>
        </p:txBody>
      </p:sp>
      <p:sp>
        <p:nvSpPr>
          <p:cNvPr id="39" name="Rectangle 38"/>
          <p:cNvSpPr/>
          <p:nvPr/>
        </p:nvSpPr>
        <p:spPr>
          <a:xfrm>
            <a:off x="204047" y="3265400"/>
            <a:ext cx="2636520" cy="2920231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GRH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Dominique GAINCHE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Hervé JUHEL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--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GEF &amp; Logistique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Denis COURTEL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Marek PINCET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--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GAP &amp; DIM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400" kern="0" dirty="0">
                <a:solidFill>
                  <a:schemeClr val="bg1"/>
                </a:solidFill>
                <a:latin typeface="Calibri" panose="020F0502020204030204"/>
              </a:rPr>
              <a:t>Elisabeth COLIN </a:t>
            </a:r>
            <a:endParaRPr kumimoji="0" lang="fr-FR" sz="1400" b="0" i="1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Elodie RETOUT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Nicolas SUET</a:t>
            </a:r>
            <a:endParaRPr kumimoji="0" lang="fr-FR" sz="1400" b="0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3105721" y="1938950"/>
            <a:ext cx="2887200" cy="4320000"/>
          </a:xfrm>
          <a:prstGeom prst="rect">
            <a:avLst/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t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Interopérabilité</a:t>
            </a:r>
          </a:p>
        </p:txBody>
      </p:sp>
      <p:sp>
        <p:nvSpPr>
          <p:cNvPr id="45" name="Rectangle 44"/>
          <p:cNvSpPr/>
          <p:nvPr/>
        </p:nvSpPr>
        <p:spPr>
          <a:xfrm>
            <a:off x="3230881" y="3265400"/>
            <a:ext cx="2621280" cy="2906860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Frédéric LAURENT</a:t>
            </a:r>
          </a:p>
          <a:p>
            <a:pPr algn="ctr">
              <a:defRPr/>
            </a:pPr>
            <a:r>
              <a:rPr lang="fr-FR" sz="1400" kern="0" dirty="0">
                <a:solidFill>
                  <a:prstClr val="white"/>
                </a:solidFill>
                <a:latin typeface="Calibri" panose="020F0502020204030204"/>
              </a:rPr>
              <a:t>Benoit GERARD</a:t>
            </a:r>
            <a:endParaRPr kumimoji="0" lang="fr-FR" sz="1400" b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46" name="Connecteur droit 45">
            <a:extLst>
              <a:ext uri="{FF2B5EF4-FFF2-40B4-BE49-F238E27FC236}">
                <a16:creationId xmlns:a16="http://schemas.microsoft.com/office/drawing/2014/main" id="{CF9B1386-0F17-4116-951B-F8069C294A3A}"/>
              </a:ext>
            </a:extLst>
          </p:cNvPr>
          <p:cNvCxnSpPr>
            <a:cxnSpLocks/>
            <a:stCxn id="37" idx="2"/>
          </p:cNvCxnSpPr>
          <p:nvPr/>
        </p:nvCxnSpPr>
        <p:spPr>
          <a:xfrm>
            <a:off x="6096000" y="1470546"/>
            <a:ext cx="0" cy="247069"/>
          </a:xfrm>
          <a:prstGeom prst="line">
            <a:avLst/>
          </a:prstGeom>
          <a:noFill/>
          <a:ln w="25400" cap="flat" cmpd="sng" algn="ctr">
            <a:solidFill>
              <a:srgbClr val="70AD47"/>
            </a:solidFill>
            <a:prstDash val="solid"/>
            <a:miter lim="800000"/>
          </a:ln>
          <a:effectLst/>
        </p:spPr>
      </p:cxnSp>
      <p:cxnSp>
        <p:nvCxnSpPr>
          <p:cNvPr id="47" name="Connecteur en angle 46"/>
          <p:cNvCxnSpPr>
            <a:cxnSpLocks/>
            <a:endCxn id="38" idx="0"/>
          </p:cNvCxnSpPr>
          <p:nvPr/>
        </p:nvCxnSpPr>
        <p:spPr>
          <a:xfrm rot="10800000" flipV="1">
            <a:off x="1533812" y="1717614"/>
            <a:ext cx="4889849" cy="231625"/>
          </a:xfrm>
          <a:prstGeom prst="bentConnector2">
            <a:avLst/>
          </a:prstGeom>
          <a:noFill/>
          <a:ln w="25400" cap="flat" cmpd="sng" algn="ctr">
            <a:solidFill>
              <a:srgbClr val="70AD47"/>
            </a:solidFill>
            <a:prstDash val="solid"/>
            <a:miter lim="800000"/>
          </a:ln>
          <a:effectLst/>
        </p:spPr>
      </p:cxnSp>
      <p:cxnSp>
        <p:nvCxnSpPr>
          <p:cNvPr id="52" name="Connecteur en angle 51"/>
          <p:cNvCxnSpPr>
            <a:endCxn id="53" idx="0"/>
          </p:cNvCxnSpPr>
          <p:nvPr/>
        </p:nvCxnSpPr>
        <p:spPr>
          <a:xfrm>
            <a:off x="6345237" y="1717615"/>
            <a:ext cx="4258703" cy="231625"/>
          </a:xfrm>
          <a:prstGeom prst="bentConnector2">
            <a:avLst/>
          </a:prstGeom>
          <a:noFill/>
          <a:ln w="25400" cap="flat" cmpd="sng" algn="ctr">
            <a:solidFill>
              <a:srgbClr val="70AD47"/>
            </a:solidFill>
            <a:prstDash val="solid"/>
            <a:miter lim="800000"/>
          </a:ln>
          <a:effectLst/>
        </p:spPr>
      </p:cxnSp>
      <p:cxnSp>
        <p:nvCxnSpPr>
          <p:cNvPr id="48" name="Connecteur droit 47">
            <a:extLst>
              <a:ext uri="{FF2B5EF4-FFF2-40B4-BE49-F238E27FC236}">
                <a16:creationId xmlns:a16="http://schemas.microsoft.com/office/drawing/2014/main" id="{CF9B1386-0F17-4116-951B-F8069C294A3A}"/>
              </a:ext>
            </a:extLst>
          </p:cNvPr>
          <p:cNvCxnSpPr>
            <a:cxnSpLocks/>
            <a:stCxn id="50" idx="2"/>
            <a:endCxn id="51" idx="0"/>
          </p:cNvCxnSpPr>
          <p:nvPr/>
        </p:nvCxnSpPr>
        <p:spPr>
          <a:xfrm>
            <a:off x="7572459" y="3064508"/>
            <a:ext cx="0" cy="64145"/>
          </a:xfrm>
          <a:prstGeom prst="line">
            <a:avLst/>
          </a:prstGeom>
          <a:noFill/>
          <a:ln w="25400" cap="flat" cmpd="sng" algn="ctr">
            <a:solidFill>
              <a:srgbClr val="70AD47"/>
            </a:solidFill>
            <a:prstDash val="solid"/>
            <a:miter lim="800000"/>
          </a:ln>
          <a:effectLst/>
        </p:spPr>
      </p:cxnSp>
      <p:sp>
        <p:nvSpPr>
          <p:cNvPr id="49" name="Rectangle 48"/>
          <p:cNvSpPr/>
          <p:nvPr/>
        </p:nvSpPr>
        <p:spPr>
          <a:xfrm>
            <a:off x="6128859" y="1939095"/>
            <a:ext cx="2887200" cy="4320000"/>
          </a:xfrm>
          <a:prstGeom prst="rect">
            <a:avLst/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t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Production de soins</a:t>
            </a:r>
          </a:p>
        </p:txBody>
      </p:sp>
      <p:sp>
        <p:nvSpPr>
          <p:cNvPr id="50" name="Rectangle 49"/>
          <p:cNvSpPr/>
          <p:nvPr/>
        </p:nvSpPr>
        <p:spPr>
          <a:xfrm>
            <a:off x="6273219" y="2344508"/>
            <a:ext cx="2598480" cy="720000"/>
          </a:xfrm>
          <a:prstGeom prst="rect">
            <a:avLst/>
          </a:prstGeom>
          <a:solidFill>
            <a:srgbClr val="70AD47"/>
          </a:solidFill>
          <a:ln w="12700" cap="flat" cmpd="sng" algn="ctr">
            <a:solidFill>
              <a:srgbClr val="70AD47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Responsable équipe DPI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Séverine BRAMOULLE</a:t>
            </a:r>
          </a:p>
        </p:txBody>
      </p:sp>
      <p:sp>
        <p:nvSpPr>
          <p:cNvPr id="51" name="Rectangle 50"/>
          <p:cNvSpPr/>
          <p:nvPr/>
        </p:nvSpPr>
        <p:spPr>
          <a:xfrm>
            <a:off x="6273219" y="3128653"/>
            <a:ext cx="2598480" cy="3043608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Patrice BECHARD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Thomas BRULE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400" kern="0" dirty="0">
                <a:solidFill>
                  <a:schemeClr val="bg1"/>
                </a:solidFill>
                <a:latin typeface="Calibri" panose="020F0502020204030204"/>
              </a:rPr>
              <a:t>Hilary RABE </a:t>
            </a:r>
            <a:r>
              <a:rPr lang="fr-FR" sz="1400" i="1" kern="0" dirty="0">
                <a:solidFill>
                  <a:schemeClr val="bg1"/>
                </a:solidFill>
                <a:latin typeface="Calibri" panose="020F0502020204030204"/>
              </a:rPr>
              <a:t> </a:t>
            </a:r>
            <a:endParaRPr kumimoji="0" lang="fr-FR" sz="1400" b="0" i="1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Arnaud COURSIN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Emilie DURAND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Fanny DUSSAUCY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Jean-Paul SINTEFF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400" kern="0" dirty="0">
                <a:solidFill>
                  <a:schemeClr val="bg1"/>
                </a:solidFill>
                <a:latin typeface="Calibri" panose="020F0502020204030204"/>
              </a:rPr>
              <a:t>Marie Line DODET </a:t>
            </a:r>
            <a:r>
              <a:rPr lang="fr-FR" sz="1400" i="1" kern="0" dirty="0">
                <a:solidFill>
                  <a:schemeClr val="bg1"/>
                </a:solidFill>
                <a:latin typeface="Calibri" panose="020F0502020204030204"/>
              </a:rPr>
              <a:t> </a:t>
            </a:r>
            <a:endParaRPr kumimoji="0" lang="fr-FR" sz="1400" b="0" i="1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56" name="Connecteur droit 55">
            <a:extLst>
              <a:ext uri="{FF2B5EF4-FFF2-40B4-BE49-F238E27FC236}">
                <a16:creationId xmlns:a16="http://schemas.microsoft.com/office/drawing/2014/main" id="{CF9B1386-0F17-4116-951B-F8069C294A3A}"/>
              </a:ext>
            </a:extLst>
          </p:cNvPr>
          <p:cNvCxnSpPr>
            <a:cxnSpLocks/>
            <a:stCxn id="50" idx="2"/>
            <a:endCxn id="51" idx="0"/>
          </p:cNvCxnSpPr>
          <p:nvPr/>
        </p:nvCxnSpPr>
        <p:spPr>
          <a:xfrm>
            <a:off x="7572459" y="3064508"/>
            <a:ext cx="0" cy="64145"/>
          </a:xfrm>
          <a:prstGeom prst="line">
            <a:avLst/>
          </a:prstGeom>
          <a:noFill/>
          <a:ln w="25400" cap="flat" cmpd="sng" algn="ctr">
            <a:solidFill>
              <a:srgbClr val="70AD47"/>
            </a:solidFill>
            <a:prstDash val="solid"/>
            <a:miter lim="800000"/>
          </a:ln>
          <a:effectLst/>
        </p:spPr>
      </p:cxnSp>
      <p:sp>
        <p:nvSpPr>
          <p:cNvPr id="53" name="Rectangle 52"/>
          <p:cNvSpPr/>
          <p:nvPr/>
        </p:nvSpPr>
        <p:spPr>
          <a:xfrm>
            <a:off x="9159749" y="1949240"/>
            <a:ext cx="2888382" cy="4320000"/>
          </a:xfrm>
          <a:prstGeom prst="rect">
            <a:avLst/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t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Médicotechnique</a:t>
            </a:r>
          </a:p>
        </p:txBody>
      </p:sp>
      <p:sp>
        <p:nvSpPr>
          <p:cNvPr id="54" name="Rectangle 53"/>
          <p:cNvSpPr/>
          <p:nvPr/>
        </p:nvSpPr>
        <p:spPr>
          <a:xfrm>
            <a:off x="9298577" y="2358833"/>
            <a:ext cx="2599544" cy="720000"/>
          </a:xfrm>
          <a:prstGeom prst="rect">
            <a:avLst/>
          </a:prstGeom>
          <a:solidFill>
            <a:srgbClr val="70AD47"/>
          </a:solidFill>
          <a:ln w="12700" cap="flat" cmpd="sng" algn="ctr">
            <a:solidFill>
              <a:srgbClr val="70AD47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Responsable équipe MT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Céline DESPAX</a:t>
            </a:r>
          </a:p>
        </p:txBody>
      </p:sp>
      <p:sp>
        <p:nvSpPr>
          <p:cNvPr id="55" name="Rectangle 54"/>
          <p:cNvSpPr/>
          <p:nvPr/>
        </p:nvSpPr>
        <p:spPr>
          <a:xfrm>
            <a:off x="9304168" y="3182654"/>
            <a:ext cx="2599544" cy="2989607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Pharmacie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David MORIN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Pierre-Antoine</a:t>
            </a:r>
            <a:r>
              <a:rPr kumimoji="0" lang="fr-FR" sz="1400" b="0" u="none" strike="noStrike" kern="0" cap="none" spc="0" normalizeH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lang="fr-FR" sz="1400" kern="0" dirty="0">
                <a:solidFill>
                  <a:schemeClr val="bg1"/>
                </a:solidFill>
                <a:latin typeface="Calibri" panose="020F0502020204030204"/>
              </a:rPr>
              <a:t>VITEL</a:t>
            </a:r>
            <a:endParaRPr lang="fr-FR" sz="1400" i="1" kern="0" dirty="0">
              <a:solidFill>
                <a:schemeClr val="bg1"/>
              </a:solidFill>
              <a:latin typeface="Calibri" panose="020F0502020204030204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--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Imagerie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Aude COHIGNAC / Théo DURAND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--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Biologie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Sophie DESDOIGTS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Philippe GACHET </a:t>
            </a:r>
            <a:endParaRPr lang="fr-FR" sz="1400" kern="0" dirty="0">
              <a:solidFill>
                <a:prstClr val="white"/>
              </a:solidFill>
              <a:latin typeface="Calibri" panose="020F0502020204030204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Thierry</a:t>
            </a:r>
            <a:r>
              <a:rPr kumimoji="0" lang="fr-FR" sz="1400" b="0" i="0" u="none" strike="noStrike" kern="0" cap="none" spc="0" normalizeH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PIRALLA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--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Autres plateaux techniques: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Delph</a:t>
            </a:r>
            <a:r>
              <a:rPr lang="fr-FR" sz="1400" kern="0" dirty="0" err="1">
                <a:solidFill>
                  <a:schemeClr val="bg1"/>
                </a:solidFill>
                <a:latin typeface="Calibri" panose="020F0502020204030204"/>
              </a:rPr>
              <a:t>ine</a:t>
            </a:r>
            <a:r>
              <a:rPr lang="fr-FR" sz="1400" kern="0" dirty="0">
                <a:solidFill>
                  <a:schemeClr val="bg1"/>
                </a:solidFill>
                <a:latin typeface="Calibri" panose="020F0502020204030204"/>
              </a:rPr>
              <a:t> ROUSSEAU </a:t>
            </a:r>
            <a:endParaRPr kumimoji="0" lang="fr-FR" sz="1400" i="1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57" name="Connecteur droit 56">
            <a:extLst>
              <a:ext uri="{FF2B5EF4-FFF2-40B4-BE49-F238E27FC236}">
                <a16:creationId xmlns:a16="http://schemas.microsoft.com/office/drawing/2014/main" id="{CF9B1386-0F17-4116-951B-F8069C294A3A}"/>
              </a:ext>
            </a:extLst>
          </p:cNvPr>
          <p:cNvCxnSpPr>
            <a:cxnSpLocks/>
            <a:stCxn id="54" idx="2"/>
            <a:endCxn id="55" idx="0"/>
          </p:cNvCxnSpPr>
          <p:nvPr/>
        </p:nvCxnSpPr>
        <p:spPr>
          <a:xfrm>
            <a:off x="10598349" y="3078833"/>
            <a:ext cx="5591" cy="103821"/>
          </a:xfrm>
          <a:prstGeom prst="line">
            <a:avLst/>
          </a:prstGeom>
          <a:noFill/>
          <a:ln w="25400" cap="flat" cmpd="sng" algn="ctr">
            <a:solidFill>
              <a:srgbClr val="70AD47"/>
            </a:solidFill>
            <a:prstDash val="solid"/>
            <a:miter lim="800000"/>
          </a:ln>
          <a:effectLst/>
        </p:spPr>
      </p:cxnSp>
      <p:cxnSp>
        <p:nvCxnSpPr>
          <p:cNvPr id="58" name="Connecteur droit 57">
            <a:extLst>
              <a:ext uri="{FF2B5EF4-FFF2-40B4-BE49-F238E27FC236}">
                <a16:creationId xmlns:a16="http://schemas.microsoft.com/office/drawing/2014/main" id="{CF9B1386-0F17-4116-951B-F8069C294A3A}"/>
              </a:ext>
            </a:extLst>
          </p:cNvPr>
          <p:cNvCxnSpPr>
            <a:cxnSpLocks/>
          </p:cNvCxnSpPr>
          <p:nvPr/>
        </p:nvCxnSpPr>
        <p:spPr>
          <a:xfrm>
            <a:off x="4624938" y="1717613"/>
            <a:ext cx="0" cy="221335"/>
          </a:xfrm>
          <a:prstGeom prst="line">
            <a:avLst/>
          </a:prstGeom>
          <a:noFill/>
          <a:ln w="25400" cap="flat" cmpd="sng" algn="ctr">
            <a:solidFill>
              <a:srgbClr val="70AD47"/>
            </a:solidFill>
            <a:prstDash val="solid"/>
            <a:miter lim="800000"/>
          </a:ln>
          <a:effectLst/>
        </p:spPr>
      </p:cxnSp>
      <p:cxnSp>
        <p:nvCxnSpPr>
          <p:cNvPr id="30" name="Connecteur droit 29">
            <a:extLst>
              <a:ext uri="{FF2B5EF4-FFF2-40B4-BE49-F238E27FC236}">
                <a16:creationId xmlns:a16="http://schemas.microsoft.com/office/drawing/2014/main" id="{CF9B1386-0F17-4116-951B-F8069C294A3A}"/>
              </a:ext>
            </a:extLst>
          </p:cNvPr>
          <p:cNvCxnSpPr>
            <a:cxnSpLocks/>
          </p:cNvCxnSpPr>
          <p:nvPr/>
        </p:nvCxnSpPr>
        <p:spPr>
          <a:xfrm>
            <a:off x="7572459" y="1711650"/>
            <a:ext cx="0" cy="221335"/>
          </a:xfrm>
          <a:prstGeom prst="line">
            <a:avLst/>
          </a:prstGeom>
          <a:noFill/>
          <a:ln w="25400" cap="flat" cmpd="sng" algn="ctr">
            <a:solidFill>
              <a:srgbClr val="70AD47"/>
            </a:solidFill>
            <a:prstDash val="solid"/>
            <a:miter lim="800000"/>
          </a:ln>
          <a:effectLst/>
        </p:spPr>
      </p:cxnSp>
      <p:sp>
        <p:nvSpPr>
          <p:cNvPr id="24" name="Rectangle 23">
            <a:extLst>
              <a:ext uri="{FF2B5EF4-FFF2-40B4-BE49-F238E27FC236}">
                <a16:creationId xmlns:a16="http://schemas.microsoft.com/office/drawing/2014/main" id="{C50FA988-9F64-4825-ADA1-A344C4715453}"/>
              </a:ext>
            </a:extLst>
          </p:cNvPr>
          <p:cNvSpPr/>
          <p:nvPr/>
        </p:nvSpPr>
        <p:spPr>
          <a:xfrm>
            <a:off x="288820" y="2358833"/>
            <a:ext cx="2598480" cy="720000"/>
          </a:xfrm>
          <a:prstGeom prst="rect">
            <a:avLst/>
          </a:prstGeom>
          <a:solidFill>
            <a:srgbClr val="70AD47"/>
          </a:solidFill>
          <a:ln w="12700" cap="flat" cmpd="sng" algn="ctr">
            <a:solidFill>
              <a:srgbClr val="70AD47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Responsable équipe </a:t>
            </a:r>
            <a:r>
              <a:rPr lang="fr-FR" sz="1400" kern="0" dirty="0">
                <a:solidFill>
                  <a:prstClr val="white"/>
                </a:solidFill>
                <a:latin typeface="Calibri" panose="020F0502020204030204"/>
              </a:rPr>
              <a:t>fonctions supports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 </a:t>
            </a:r>
            <a:r>
              <a:rPr lang="fr-FR" sz="1400" b="1" kern="0" dirty="0">
                <a:solidFill>
                  <a:prstClr val="white"/>
                </a:solidFill>
                <a:latin typeface="Calibri" panose="020F0502020204030204"/>
              </a:rPr>
              <a:t>HERRMANN</a:t>
            </a: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</a:t>
            </a:r>
            <a:r>
              <a:rPr kumimoji="0" lang="fr-FR" sz="1400" b="1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interim</a:t>
            </a: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 </a:t>
            </a:r>
          </a:p>
        </p:txBody>
      </p:sp>
      <p:cxnSp>
        <p:nvCxnSpPr>
          <p:cNvPr id="25" name="Connecteur droit 24">
            <a:extLst>
              <a:ext uri="{FF2B5EF4-FFF2-40B4-BE49-F238E27FC236}">
                <a16:creationId xmlns:a16="http://schemas.microsoft.com/office/drawing/2014/main" id="{F7C0A460-AF7C-4047-A1AE-B74A9513F76D}"/>
              </a:ext>
            </a:extLst>
          </p:cNvPr>
          <p:cNvCxnSpPr>
            <a:cxnSpLocks/>
          </p:cNvCxnSpPr>
          <p:nvPr/>
        </p:nvCxnSpPr>
        <p:spPr>
          <a:xfrm>
            <a:off x="1533812" y="3128653"/>
            <a:ext cx="0" cy="108001"/>
          </a:xfrm>
          <a:prstGeom prst="line">
            <a:avLst/>
          </a:prstGeom>
          <a:noFill/>
          <a:ln w="25400" cap="flat" cmpd="sng" algn="ctr">
            <a:solidFill>
              <a:srgbClr val="70AD47"/>
            </a:solidFill>
            <a:prstDash val="solid"/>
            <a:miter lim="800000"/>
          </a:ln>
          <a:effectLst/>
        </p:spPr>
      </p:cxnSp>
      <p:sp>
        <p:nvSpPr>
          <p:cNvPr id="31" name="Rectangle 30">
            <a:extLst>
              <a:ext uri="{FF2B5EF4-FFF2-40B4-BE49-F238E27FC236}">
                <a16:creationId xmlns:a16="http://schemas.microsoft.com/office/drawing/2014/main" id="{FB42E950-4766-4B1E-BA36-E8E5CF8B8DCD}"/>
              </a:ext>
            </a:extLst>
          </p:cNvPr>
          <p:cNvSpPr/>
          <p:nvPr/>
        </p:nvSpPr>
        <p:spPr>
          <a:xfrm>
            <a:off x="3253895" y="2376580"/>
            <a:ext cx="2598480" cy="720000"/>
          </a:xfrm>
          <a:prstGeom prst="rect">
            <a:avLst/>
          </a:prstGeom>
          <a:solidFill>
            <a:srgbClr val="70AD47"/>
          </a:solidFill>
          <a:ln w="12700" cap="flat" cmpd="sng" algn="ctr">
            <a:solidFill>
              <a:srgbClr val="70AD47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Responsable équipe </a:t>
            </a:r>
            <a:r>
              <a:rPr lang="fr-FR" sz="1600" kern="0" dirty="0" err="1">
                <a:solidFill>
                  <a:prstClr val="white"/>
                </a:solidFill>
                <a:latin typeface="Calibri" panose="020F0502020204030204"/>
              </a:rPr>
              <a:t>Interop</a:t>
            </a:r>
            <a:endParaRPr kumimoji="0" lang="fr-FR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400" kern="0" dirty="0">
                <a:solidFill>
                  <a:prstClr val="white"/>
                </a:solidFill>
                <a:latin typeface="Calibri" panose="020F0502020204030204"/>
              </a:rPr>
              <a:t>Fréderic LAURENT</a:t>
            </a:r>
            <a:endParaRPr kumimoji="0" lang="fr-FR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54939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/>
              <a:t>GROUPEMENT HOSPITALIER DE TERRITOIRE – HAUTE BRETAGNE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C95810-17F1-4E9E-B137-CDDF57A46F47}" type="datetime1">
              <a:rPr lang="fr-FR" smtClean="0"/>
              <a:t>12/02/2025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>
          <a:xfrm>
            <a:off x="2121314" y="6480000"/>
            <a:ext cx="1262215" cy="365125"/>
          </a:xfrm>
        </p:spPr>
        <p:txBody>
          <a:bodyPr/>
          <a:lstStyle/>
          <a:p>
            <a:fld id="{CEECC72D-9103-4C40-9C7A-4F14B0075352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20" name="Rectangle 19"/>
          <p:cNvSpPr/>
          <p:nvPr/>
        </p:nvSpPr>
        <p:spPr>
          <a:xfrm>
            <a:off x="4137660" y="571500"/>
            <a:ext cx="3916679" cy="899046"/>
          </a:xfrm>
          <a:prstGeom prst="rect">
            <a:avLst/>
          </a:prstGeom>
          <a:solidFill>
            <a:srgbClr val="FFC000"/>
          </a:solidFill>
          <a:ln w="12700" cap="flat" cmpd="sng" algn="ctr">
            <a:solidFill>
              <a:srgbClr val="FFC000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Centre de </a:t>
            </a:r>
            <a:r>
              <a:rPr lang="fr-FR" sz="1600" kern="0" dirty="0">
                <a:solidFill>
                  <a:prstClr val="white"/>
                </a:solidFill>
                <a:latin typeface="Calibri" panose="020F0502020204030204"/>
              </a:rPr>
              <a:t>s</a:t>
            </a:r>
            <a:r>
              <a:rPr kumimoji="0" lang="fr-FR" sz="16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ervices</a:t>
            </a:r>
            <a:endParaRPr kumimoji="0" lang="fr-FR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400" kern="0" dirty="0" smtClean="0">
                <a:solidFill>
                  <a:prstClr val="white"/>
                </a:solidFill>
                <a:latin typeface="Calibri" panose="020F0502020204030204"/>
              </a:rPr>
              <a:t>Xavier GUEGEAIS</a:t>
            </a:r>
            <a:endParaRPr lang="fr-FR" sz="1400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CF9B1386-0F17-4116-951B-F8069C294A3A}"/>
              </a:ext>
            </a:extLst>
          </p:cNvPr>
          <p:cNvCxnSpPr>
            <a:cxnSpLocks/>
            <a:stCxn id="20" idx="2"/>
          </p:cNvCxnSpPr>
          <p:nvPr/>
        </p:nvCxnSpPr>
        <p:spPr>
          <a:xfrm>
            <a:off x="6096000" y="1470546"/>
            <a:ext cx="13416" cy="1299287"/>
          </a:xfrm>
          <a:prstGeom prst="line">
            <a:avLst/>
          </a:prstGeom>
          <a:noFill/>
          <a:ln w="25400" cap="flat" cmpd="sng" algn="ctr">
            <a:solidFill>
              <a:srgbClr val="70AD47"/>
            </a:solidFill>
            <a:prstDash val="solid"/>
            <a:miter lim="800000"/>
          </a:ln>
          <a:effectLst/>
        </p:spPr>
      </p:cxnSp>
      <p:sp>
        <p:nvSpPr>
          <p:cNvPr id="24" name="Rectangle 23"/>
          <p:cNvSpPr/>
          <p:nvPr/>
        </p:nvSpPr>
        <p:spPr>
          <a:xfrm>
            <a:off x="4870895" y="2278942"/>
            <a:ext cx="2450209" cy="982418"/>
          </a:xfrm>
          <a:prstGeom prst="rect">
            <a:avLst/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Gestion des demandes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600" kern="0" dirty="0">
              <a:solidFill>
                <a:prstClr val="white"/>
              </a:solidFill>
              <a:latin typeface="Calibri" panose="020F0502020204030204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6" name="Connecteur en angle 25"/>
          <p:cNvCxnSpPr>
            <a:cxnSpLocks/>
            <a:endCxn id="34" idx="0"/>
          </p:cNvCxnSpPr>
          <p:nvPr/>
        </p:nvCxnSpPr>
        <p:spPr>
          <a:xfrm rot="10800000" flipV="1">
            <a:off x="2405486" y="1813562"/>
            <a:ext cx="3697549" cy="403948"/>
          </a:xfrm>
          <a:prstGeom prst="bentConnector2">
            <a:avLst/>
          </a:prstGeom>
          <a:noFill/>
          <a:ln w="25400" cap="flat" cmpd="sng" algn="ctr">
            <a:solidFill>
              <a:srgbClr val="70AD47"/>
            </a:solidFill>
            <a:prstDash val="solid"/>
            <a:miter lim="800000"/>
          </a:ln>
          <a:effectLst/>
        </p:spPr>
      </p:cxnSp>
      <p:cxnSp>
        <p:nvCxnSpPr>
          <p:cNvPr id="40" name="Connecteur en angle 24">
            <a:extLst>
              <a:ext uri="{FF2B5EF4-FFF2-40B4-BE49-F238E27FC236}">
                <a16:creationId xmlns:a16="http://schemas.microsoft.com/office/drawing/2014/main" id="{38D24EE2-CC45-4E27-B981-A8939EF7544B}"/>
              </a:ext>
            </a:extLst>
          </p:cNvPr>
          <p:cNvCxnSpPr>
            <a:cxnSpLocks/>
          </p:cNvCxnSpPr>
          <p:nvPr/>
        </p:nvCxnSpPr>
        <p:spPr>
          <a:xfrm>
            <a:off x="6095999" y="1813562"/>
            <a:ext cx="3339432" cy="427573"/>
          </a:xfrm>
          <a:prstGeom prst="bentConnector2">
            <a:avLst/>
          </a:prstGeom>
          <a:noFill/>
          <a:ln w="25400" cap="flat" cmpd="sng" algn="ctr">
            <a:solidFill>
              <a:srgbClr val="70AD47"/>
            </a:solidFill>
            <a:prstDash val="solid"/>
            <a:miter lim="800000"/>
          </a:ln>
          <a:effectLst/>
        </p:spPr>
      </p:cxnSp>
      <p:grpSp>
        <p:nvGrpSpPr>
          <p:cNvPr id="9" name="Groupe 8"/>
          <p:cNvGrpSpPr/>
          <p:nvPr/>
        </p:nvGrpSpPr>
        <p:grpSpPr>
          <a:xfrm>
            <a:off x="7826065" y="2120189"/>
            <a:ext cx="3245565" cy="3573689"/>
            <a:chOff x="4286896" y="3891139"/>
            <a:chExt cx="3600000" cy="2378100"/>
          </a:xfrm>
        </p:grpSpPr>
        <p:sp>
          <p:nvSpPr>
            <p:cNvPr id="27" name="Rectangle 26"/>
            <p:cNvSpPr/>
            <p:nvPr/>
          </p:nvSpPr>
          <p:spPr>
            <a:xfrm>
              <a:off x="4286896" y="3891139"/>
              <a:ext cx="3600000" cy="2378100"/>
            </a:xfrm>
            <a:prstGeom prst="rect">
              <a:avLst/>
            </a:prstGeom>
            <a:solidFill>
              <a:srgbClr val="4472C4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t" anchorCtr="0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Gestion des parcs</a:t>
              </a: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4466896" y="4261619"/>
              <a:ext cx="3240000" cy="720000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lvl="0" algn="ctr">
                <a:defRPr/>
              </a:pPr>
              <a:r>
                <a:rPr kumimoji="0" lang="fr-FR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Impression : Nicolas DURAND</a:t>
              </a:r>
            </a:p>
            <a:p>
              <a:pPr lvl="0" algn="ctr">
                <a:defRPr/>
              </a:pPr>
              <a:r>
                <a:rPr lang="fr-FR" sz="1400" kern="0" dirty="0">
                  <a:solidFill>
                    <a:prstClr val="white"/>
                  </a:solidFill>
                  <a:latin typeface="Calibri" panose="020F0502020204030204"/>
                </a:rPr>
                <a:t>Informatique : Frédéric LEMOINE</a:t>
              </a:r>
            </a:p>
            <a:p>
              <a:pPr lvl="0" algn="ctr">
                <a:defRPr/>
              </a:pPr>
              <a:r>
                <a:rPr lang="fr-FR" sz="1400" kern="0" dirty="0">
                  <a:solidFill>
                    <a:prstClr val="white"/>
                  </a:solidFill>
                  <a:latin typeface="Calibri" panose="020F0502020204030204"/>
                </a:rPr>
                <a:t>Multimédia :</a:t>
              </a:r>
              <a:r>
                <a:rPr lang="fr-FR" sz="1400" kern="0" dirty="0">
                  <a:solidFill>
                    <a:srgbClr val="FFC000"/>
                  </a:solidFill>
                  <a:latin typeface="Calibri" panose="020F0502020204030204"/>
                </a:rPr>
                <a:t> Maxime RIVIERE</a:t>
              </a: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466896" y="5040972"/>
              <a:ext cx="3240001" cy="1130747"/>
            </a:xfrm>
            <a:prstGeom prst="rect">
              <a:avLst/>
            </a:prstGeom>
            <a:solidFill>
              <a:srgbClr val="A5A5A5"/>
            </a:solidFill>
            <a:ln w="12700" cap="flat" cmpd="sng" algn="ctr">
              <a:solidFill>
                <a:srgbClr val="A5A5A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400" b="1" i="0" u="sng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Prestation SPIE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Déploiement - Renouvellement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5 agents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fr-FR" sz="1400" kern="0" dirty="0">
                  <a:solidFill>
                    <a:prstClr val="white"/>
                  </a:solidFill>
                  <a:latin typeface="Calibri" panose="020F0502020204030204"/>
                </a:rPr>
                <a:t>--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fr-FR" sz="1400" b="1" kern="0" dirty="0">
                  <a:solidFill>
                    <a:prstClr val="white"/>
                  </a:solidFill>
                  <a:latin typeface="Calibri" panose="020F0502020204030204"/>
                </a:rPr>
                <a:t>Aménagement CCI 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fr-FR" sz="1400" kern="0" dirty="0">
                  <a:solidFill>
                    <a:prstClr val="white"/>
                  </a:solidFill>
                  <a:latin typeface="Calibri" panose="020F0502020204030204"/>
                </a:rPr>
                <a:t>4 agents</a:t>
              </a:r>
            </a:p>
          </p:txBody>
        </p:sp>
      </p:grpSp>
      <p:sp>
        <p:nvSpPr>
          <p:cNvPr id="34" name="Rectangle 33"/>
          <p:cNvSpPr/>
          <p:nvPr/>
        </p:nvSpPr>
        <p:spPr>
          <a:xfrm>
            <a:off x="800101" y="2217510"/>
            <a:ext cx="3210768" cy="3573689"/>
          </a:xfrm>
          <a:prstGeom prst="rect">
            <a:avLst/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t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Assistance aux utilisateurs</a:t>
            </a:r>
          </a:p>
        </p:txBody>
      </p: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BFA79FDE-0BA5-4C45-85FF-DB1094BFD87B}"/>
              </a:ext>
            </a:extLst>
          </p:cNvPr>
          <p:cNvCxnSpPr>
            <a:cxnSpLocks/>
            <a:stCxn id="24" idx="0"/>
          </p:cNvCxnSpPr>
          <p:nvPr/>
        </p:nvCxnSpPr>
        <p:spPr>
          <a:xfrm flipV="1">
            <a:off x="6096000" y="1813562"/>
            <a:ext cx="0" cy="465380"/>
          </a:xfrm>
          <a:prstGeom prst="line">
            <a:avLst/>
          </a:prstGeom>
          <a:noFill/>
          <a:ln w="25400" cap="flat" cmpd="sng" algn="ctr">
            <a:solidFill>
              <a:srgbClr val="70AD47"/>
            </a:solidFill>
            <a:prstDash val="solid"/>
            <a:miter lim="800000"/>
          </a:ln>
          <a:effectLst/>
        </p:spPr>
      </p:cxnSp>
      <p:sp>
        <p:nvSpPr>
          <p:cNvPr id="35" name="Rectangle 34"/>
          <p:cNvSpPr/>
          <p:nvPr/>
        </p:nvSpPr>
        <p:spPr>
          <a:xfrm>
            <a:off x="967740" y="2682240"/>
            <a:ext cx="2881973" cy="2964180"/>
          </a:xfrm>
          <a:prstGeom prst="rect">
            <a:avLst/>
          </a:prstGeom>
          <a:solidFill>
            <a:srgbClr val="A5A5A5"/>
          </a:solidFill>
          <a:ln w="12700" cap="flat" cmpd="sng" algn="ctr">
            <a:solidFill>
              <a:srgbClr val="A5A5A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sng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Prestation SPIE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Responsable</a:t>
            </a:r>
          </a:p>
          <a:p>
            <a:pPr lvl="0" algn="ctr">
              <a:defRPr/>
            </a:pPr>
            <a:r>
              <a:rPr lang="fr-FR" sz="1400" kern="0" dirty="0">
                <a:solidFill>
                  <a:prstClr val="white"/>
                </a:solidFill>
                <a:latin typeface="Calibri" panose="020F0502020204030204"/>
              </a:rPr>
              <a:t>Nicolas </a:t>
            </a:r>
            <a:r>
              <a:rPr lang="fr-FR" sz="1400" kern="0" dirty="0" smtClean="0">
                <a:solidFill>
                  <a:prstClr val="white"/>
                </a:solidFill>
                <a:latin typeface="Calibri" panose="020F0502020204030204"/>
              </a:rPr>
              <a:t>CHAROLLES</a:t>
            </a:r>
            <a:endParaRPr kumimoji="0" lang="fr-FR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--</a:t>
            </a:r>
            <a:endParaRPr kumimoji="0" lang="fr-FR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Centre d’appel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8 agents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--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Intervention de proximité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 agents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05A0756-80DA-4787-A814-08F8BE270079}"/>
              </a:ext>
            </a:extLst>
          </p:cNvPr>
          <p:cNvSpPr/>
          <p:nvPr/>
        </p:nvSpPr>
        <p:spPr>
          <a:xfrm>
            <a:off x="4995776" y="2769833"/>
            <a:ext cx="2213864" cy="365126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lvl="0" algn="ctr"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Son Lam BUI</a:t>
            </a:r>
            <a:endParaRPr lang="fr-FR" sz="1400" kern="0" dirty="0">
              <a:solidFill>
                <a:srgbClr val="FFC000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580849537"/>
      </p:ext>
    </p:extLst>
  </p:cSld>
  <p:clrMapOvr>
    <a:masterClrMapping/>
  </p:clrMapOvr>
</p:sld>
</file>

<file path=ppt/theme/theme1.xml><?xml version="1.0" encoding="utf-8"?>
<a:theme xmlns:a="http://schemas.openxmlformats.org/drawingml/2006/main" name="ModelePresentation-PPT2019">
  <a:themeElements>
    <a:clrScheme name="Personnalisé 5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PT CHU Rennes">
      <a:majorFont>
        <a:latin typeface="Montserrat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DB03291A4D4424899DA7D4A8AF51DA8" ma:contentTypeVersion="2" ma:contentTypeDescription="Crée un document." ma:contentTypeScope="" ma:versionID="5089146ed2064bbaff27f1ef62d5501b">
  <xsd:schema xmlns:xsd="http://www.w3.org/2001/XMLSchema" xmlns:xs="http://www.w3.org/2001/XMLSchema" xmlns:p="http://schemas.microsoft.com/office/2006/metadata/properties" xmlns:ns2="17780950-877a-4a84-b004-acba356cae82" targetNamespace="http://schemas.microsoft.com/office/2006/metadata/properties" ma:root="true" ma:fieldsID="8c0a1f72c9aa8e3eb7b97d8d381d365c" ns2:_="">
    <xsd:import namespace="17780950-877a-4a84-b004-acba356cae82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7780950-877a-4a84-b004-acba356cae8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17780950-877a-4a84-b004-acba356cae82">
      <UserInfo>
        <DisplayName>BOISSE Cecile</DisplayName>
        <AccountId>209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009859B6-CD34-46CA-A80B-A67CD71A8BD2}"/>
</file>

<file path=customXml/itemProps2.xml><?xml version="1.0" encoding="utf-8"?>
<ds:datastoreItem xmlns:ds="http://schemas.openxmlformats.org/officeDocument/2006/customXml" ds:itemID="{0CDD88F1-7526-4D92-92D6-DE9C2463DFBA}"/>
</file>

<file path=customXml/itemProps3.xml><?xml version="1.0" encoding="utf-8"?>
<ds:datastoreItem xmlns:ds="http://schemas.openxmlformats.org/officeDocument/2006/customXml" ds:itemID="{B8AB017B-2137-4625-98F4-B0CFDDB1DC2F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5533</TotalTime>
  <Words>374</Words>
  <Application>Microsoft Office PowerPoint</Application>
  <PresentationFormat>Grand écran</PresentationFormat>
  <Paragraphs>150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2" baseType="lpstr">
      <vt:lpstr>Arial</vt:lpstr>
      <vt:lpstr>Calibri</vt:lpstr>
      <vt:lpstr>Montserrat</vt:lpstr>
      <vt:lpstr>Montserrat ExtraLight</vt:lpstr>
      <vt:lpstr>Montserrat Light</vt:lpstr>
      <vt:lpstr>Montserrat Medium</vt:lpstr>
      <vt:lpstr>Wingdings 3</vt:lpstr>
      <vt:lpstr>ModelePresentation-PPT2019</vt:lpstr>
      <vt:lpstr>Direction des Services Numériques</vt:lpstr>
      <vt:lpstr>Présentation PowerPoint</vt:lpstr>
      <vt:lpstr>Présentation PowerPoint</vt:lpstr>
      <vt:lpstr>Présentation PowerPoint</vt:lpstr>
    </vt:vector>
  </TitlesOfParts>
  <Company>CHU-RENNES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Laurence HENNETON</dc:creator>
  <cp:lastModifiedBy>BISSONNIER Charles</cp:lastModifiedBy>
  <cp:revision>280</cp:revision>
  <cp:lastPrinted>2024-07-01T09:11:54Z</cp:lastPrinted>
  <dcterms:created xsi:type="dcterms:W3CDTF">2019-05-16T12:40:31Z</dcterms:created>
  <dcterms:modified xsi:type="dcterms:W3CDTF">2025-02-12T14:27:50Z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522208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S9.2.0</vt:lpwstr>
  </property>
  <property fmtid="{D5CDD505-2E9C-101B-9397-08002B2CF9AE}" pid="5" name="ContentTypeId">
    <vt:lpwstr>0x0101006DB03291A4D4424899DA7D4A8AF51DA8</vt:lpwstr>
  </property>
  <property fmtid="{D5CDD505-2E9C-101B-9397-08002B2CF9AE}" pid="6" name="sherpa_Processus">
    <vt:lpwstr/>
  </property>
  <property fmtid="{D5CDD505-2E9C-101B-9397-08002B2CF9AE}" pid="7" name="sherpa_Origine">
    <vt:lpwstr>11;#Direction Générale|8febd95f-64d4-413a-92e2-113b9d9b7e37</vt:lpwstr>
  </property>
  <property fmtid="{D5CDD505-2E9C-101B-9397-08002B2CF9AE}" pid="8" name="Thématique du document">
    <vt:lpwstr/>
  </property>
  <property fmtid="{D5CDD505-2E9C-101B-9397-08002B2CF9AE}" pid="9" name="Service émetteur">
    <vt:lpwstr/>
  </property>
  <property fmtid="{D5CDD505-2E9C-101B-9397-08002B2CF9AE}" pid="10" name="sherpa_NatureDocument">
    <vt:lpwstr>926;#Modèle|b275c44f-5917-49aa-a384-b92ee0f3c06c</vt:lpwstr>
  </property>
</Properties>
</file>